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0" r:id="rId1"/>
    <p:sldMasterId id="2147483658" r:id="rId2"/>
    <p:sldMasterId id="2147483697" r:id="rId3"/>
  </p:sldMasterIdLst>
  <p:notesMasterIdLst>
    <p:notesMasterId r:id="rId57"/>
  </p:notesMasterIdLst>
  <p:handoutMasterIdLst>
    <p:handoutMasterId r:id="rId58"/>
  </p:handoutMasterIdLst>
  <p:sldIdLst>
    <p:sldId id="398" r:id="rId4"/>
    <p:sldId id="405" r:id="rId5"/>
    <p:sldId id="378" r:id="rId6"/>
    <p:sldId id="332" r:id="rId7"/>
    <p:sldId id="420" r:id="rId8"/>
    <p:sldId id="333" r:id="rId9"/>
    <p:sldId id="334" r:id="rId10"/>
    <p:sldId id="410" r:id="rId11"/>
    <p:sldId id="411" r:id="rId12"/>
    <p:sldId id="421" r:id="rId13"/>
    <p:sldId id="343" r:id="rId14"/>
    <p:sldId id="341" r:id="rId15"/>
    <p:sldId id="402" r:id="rId16"/>
    <p:sldId id="419" r:id="rId17"/>
    <p:sldId id="342" r:id="rId18"/>
    <p:sldId id="345" r:id="rId19"/>
    <p:sldId id="346" r:id="rId20"/>
    <p:sldId id="417" r:id="rId21"/>
    <p:sldId id="379" r:id="rId22"/>
    <p:sldId id="381" r:id="rId23"/>
    <p:sldId id="418" r:id="rId24"/>
    <p:sldId id="348" r:id="rId25"/>
    <p:sldId id="349" r:id="rId26"/>
    <p:sldId id="414" r:id="rId27"/>
    <p:sldId id="351" r:id="rId28"/>
    <p:sldId id="422" r:id="rId29"/>
    <p:sldId id="354" r:id="rId30"/>
    <p:sldId id="423" r:id="rId31"/>
    <p:sldId id="413" r:id="rId32"/>
    <p:sldId id="355" r:id="rId33"/>
    <p:sldId id="356" r:id="rId34"/>
    <p:sldId id="357" r:id="rId35"/>
    <p:sldId id="409" r:id="rId36"/>
    <p:sldId id="380" r:id="rId37"/>
    <p:sldId id="403" r:id="rId38"/>
    <p:sldId id="383" r:id="rId39"/>
    <p:sldId id="384" r:id="rId40"/>
    <p:sldId id="385" r:id="rId41"/>
    <p:sldId id="353" r:id="rId42"/>
    <p:sldId id="387" r:id="rId43"/>
    <p:sldId id="388" r:id="rId44"/>
    <p:sldId id="386" r:id="rId45"/>
    <p:sldId id="397" r:id="rId46"/>
    <p:sldId id="407" r:id="rId47"/>
    <p:sldId id="424" r:id="rId48"/>
    <p:sldId id="425" r:id="rId49"/>
    <p:sldId id="404" r:id="rId50"/>
    <p:sldId id="389" r:id="rId51"/>
    <p:sldId id="390" r:id="rId52"/>
    <p:sldId id="391" r:id="rId53"/>
    <p:sldId id="392" r:id="rId54"/>
    <p:sldId id="393" r:id="rId55"/>
    <p:sldId id="358" r:id="rId56"/>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tew McEwen" initials="SM" lastIdx="1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141"/>
    <a:srgbClr val="F37421"/>
    <a:srgbClr val="00264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67202" autoAdjust="0"/>
  </p:normalViewPr>
  <p:slideViewPr>
    <p:cSldViewPr snapToObjects="1">
      <p:cViewPr varScale="1">
        <p:scale>
          <a:sx n="31" d="100"/>
          <a:sy n="31" d="100"/>
        </p:scale>
        <p:origin x="1656" y="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notesViewPr>
    <p:cSldViewPr snapToObjects="1">
      <p:cViewPr varScale="1">
        <p:scale>
          <a:sx n="57" d="100"/>
          <a:sy n="57" d="100"/>
        </p:scale>
        <p:origin x="1716" y="84"/>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notesMaster" Target="notesMasters/notesMaster1.xml"/><Relationship Id="rId61"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512B2110-6ACD-4749-9BEF-2BCCC8B64238}" type="datetimeFigureOut">
              <a:rPr lang="en-GB" smtClean="0"/>
              <a:t>01/12/2022</a:t>
            </a:fld>
            <a:endParaRPr lang="en-GB" dirty="0"/>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02E12758-7158-4A10-B8F4-6C17A5F1425D}" type="slidenum">
              <a:rPr lang="en-GB" smtClean="0"/>
              <a:t>‹#›</a:t>
            </a:fld>
            <a:endParaRPr lang="en-GB" dirty="0"/>
          </a:p>
        </p:txBody>
      </p:sp>
    </p:spTree>
    <p:extLst>
      <p:ext uri="{BB962C8B-B14F-4D97-AF65-F5344CB8AC3E}">
        <p14:creationId xmlns:p14="http://schemas.microsoft.com/office/powerpoint/2010/main" val="24629946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B8CD740D-3AD9-42B3-A800-4D495E05DC9A}" type="datetimeFigureOut">
              <a:rPr lang="en-GB" smtClean="0"/>
              <a:pPr/>
              <a:t>01/12/2022</a:t>
            </a:fld>
            <a:endParaRPr lang="en-GB"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CD2ADF78-EEB3-4F73-AA0D-B2EFDF731B67}" type="slidenum">
              <a:rPr lang="en-GB" smtClean="0"/>
              <a:pPr/>
              <a:t>‹#›</a:t>
            </a:fld>
            <a:endParaRPr lang="en-GB" dirty="0"/>
          </a:p>
        </p:txBody>
      </p:sp>
    </p:spTree>
    <p:extLst>
      <p:ext uri="{BB962C8B-B14F-4D97-AF65-F5344CB8AC3E}">
        <p14:creationId xmlns:p14="http://schemas.microsoft.com/office/powerpoint/2010/main" val="14447662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energynetworks.org/gas/regulation/gtp-documents.html"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D2ADF78-EEB3-4F73-AA0D-B2EFDF731B67}" type="slidenum">
              <a:rPr lang="en-GB" smtClean="0"/>
              <a:pPr/>
              <a:t>1</a:t>
            </a:fld>
            <a:endParaRPr lang="en-GB" dirty="0"/>
          </a:p>
        </p:txBody>
      </p:sp>
    </p:spTree>
    <p:extLst>
      <p:ext uri="{BB962C8B-B14F-4D97-AF65-F5344CB8AC3E}">
        <p14:creationId xmlns:p14="http://schemas.microsoft.com/office/powerpoint/2010/main" val="3260703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D2ADF78-EEB3-4F73-AA0D-B2EFDF731B67}" type="slidenum">
              <a:rPr lang="en-GB" smtClean="0"/>
              <a:pPr/>
              <a:t>10</a:t>
            </a:fld>
            <a:endParaRPr lang="en-GB" dirty="0"/>
          </a:p>
        </p:txBody>
      </p:sp>
    </p:spTree>
    <p:extLst>
      <p:ext uri="{BB962C8B-B14F-4D97-AF65-F5344CB8AC3E}">
        <p14:creationId xmlns:p14="http://schemas.microsoft.com/office/powerpoint/2010/main" val="837696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GAS INSTALLATION TEST POINT</a:t>
            </a:r>
          </a:p>
          <a:p>
            <a:endParaRPr lang="en-GB" dirty="0"/>
          </a:p>
          <a:p>
            <a:pPr algn="l"/>
            <a:endParaRPr lang="en-GB" sz="1200" b="0" i="0" u="none" strike="noStrike" baseline="0" dirty="0">
              <a:latin typeface="Frutiger-Roman"/>
            </a:endParaRPr>
          </a:p>
          <a:p>
            <a:pPr marL="360363" indent="-360363" algn="l"/>
            <a:r>
              <a:rPr lang="en-GB" dirty="0"/>
              <a:t>2. 	The test point at the outlet of the meter installation is the point of common access to all parties, RGE,</a:t>
            </a:r>
            <a:r>
              <a:rPr lang="en-GB" baseline="0" dirty="0"/>
              <a:t> AMI and ESP</a:t>
            </a:r>
            <a:r>
              <a:rPr lang="en-GB" dirty="0"/>
              <a:t> and the gas pressure measured at this point is to be that used to determine the suitability of the gas supply for the gas load of the premises.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prstClr val="black"/>
              </a:solidFill>
              <a:effectLst>
                <a:outerShdw blurRad="38100" dist="38100" dir="2700000" algn="tl">
                  <a:srgbClr val="000000">
                    <a:alpha val="43137"/>
                  </a:srgbClr>
                </a:outerShdw>
              </a:effectLst>
            </a:endParaRPr>
          </a:p>
          <a:p>
            <a:pPr marL="360363" marR="0" lvl="0" algn="l" defTabSz="914400" rtl="0" eaLnBrk="1" fontAlgn="auto" latinLnBrk="0" hangingPunct="1">
              <a:lnSpc>
                <a:spcPct val="100000"/>
              </a:lnSpc>
              <a:spcBef>
                <a:spcPts val="0"/>
              </a:spcBef>
              <a:spcAft>
                <a:spcPts val="0"/>
              </a:spcAft>
              <a:buClrTx/>
              <a:buSzTx/>
              <a:buFontTx/>
              <a:buNone/>
              <a:tabLst/>
              <a:defRPr/>
            </a:pPr>
            <a:r>
              <a:rPr lang="en-GB" dirty="0">
                <a:solidFill>
                  <a:prstClr val="black"/>
                </a:solidFill>
                <a:effectLst>
                  <a:outerShdw blurRad="38100" dist="38100" dir="2700000" algn="tl">
                    <a:srgbClr val="000000">
                      <a:alpha val="43137"/>
                    </a:srgbClr>
                  </a:outerShdw>
                </a:effectLst>
              </a:rPr>
              <a:t>T</a:t>
            </a:r>
            <a:r>
              <a:rPr kumimoji="0" lang="en-GB"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ea typeface="+mn-ea"/>
              </a:rPr>
              <a:t>he outlet working pressure of the meter after a one minute stabilisation should be not be less than 18.5 mbar and not exceeding 23 </a:t>
            </a:r>
            <a:r>
              <a:rPr kumimoji="0" lang="en-GB" sz="12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DIN-Bold"/>
                <a:ea typeface="+mn-ea"/>
              </a:rPr>
              <a:t>mbar</a:t>
            </a:r>
            <a:endParaRPr kumimoji="0" lang="en-GB" sz="1200" b="0" i="0" u="none" strike="noStrike" kern="1200" cap="none" spc="0" normalizeH="0" baseline="0" noProof="0" dirty="0">
              <a:ln>
                <a:noFill/>
              </a:ln>
              <a:solidFill>
                <a:prstClr val="black"/>
              </a:solidFill>
              <a:effectLst/>
              <a:uLnTx/>
              <a:uFillTx/>
              <a:latin typeface="DIN-Bold"/>
              <a:ea typeface="+mn-ea"/>
            </a:endParaRPr>
          </a:p>
          <a:p>
            <a:endParaRPr lang="en-GB" dirty="0"/>
          </a:p>
          <a:p>
            <a:pPr marL="360363"/>
            <a:r>
              <a:rPr lang="en-GB" dirty="0"/>
              <a:t>The test point is a requirement of BS 6400 and there is no other designated test point in the installation.</a:t>
            </a:r>
          </a:p>
          <a:p>
            <a:endParaRPr lang="en-GB" dirty="0"/>
          </a:p>
        </p:txBody>
      </p:sp>
      <p:sp>
        <p:nvSpPr>
          <p:cNvPr id="4" name="Slide Number Placeholder 3"/>
          <p:cNvSpPr>
            <a:spLocks noGrp="1"/>
          </p:cNvSpPr>
          <p:nvPr>
            <p:ph type="sldNum" sz="quarter" idx="10"/>
          </p:nvPr>
        </p:nvSpPr>
        <p:spPr/>
        <p:txBody>
          <a:bodyPr/>
          <a:lstStyle/>
          <a:p>
            <a:fld id="{CD2ADF78-EEB3-4F73-AA0D-B2EFDF731B67}" type="slidenum">
              <a:rPr lang="en-GB" smtClean="0"/>
              <a:pPr/>
              <a:t>11</a:t>
            </a:fld>
            <a:endParaRPr lang="en-GB" dirty="0"/>
          </a:p>
        </p:txBody>
      </p:sp>
    </p:spTree>
    <p:extLst>
      <p:ext uri="{BB962C8B-B14F-4D97-AF65-F5344CB8AC3E}">
        <p14:creationId xmlns:p14="http://schemas.microsoft.com/office/powerpoint/2010/main" val="37861181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2 GAS INSTALLATION TEST POINT</a:t>
            </a:r>
          </a:p>
          <a:p>
            <a:endParaRPr lang="en-GB" dirty="0"/>
          </a:p>
          <a:p>
            <a:endParaRPr lang="en-GB" dirty="0"/>
          </a:p>
          <a:p>
            <a:r>
              <a:rPr lang="en-GB" b="1" dirty="0"/>
              <a:t>FROM BS 6400-1</a:t>
            </a:r>
          </a:p>
          <a:p>
            <a:endParaRPr lang="en-GB" b="1" dirty="0"/>
          </a:p>
          <a:p>
            <a:pPr marL="360363" indent="-360363"/>
            <a:r>
              <a:rPr lang="en-GB" b="1" dirty="0"/>
              <a:t>6.7	 Pressure test point</a:t>
            </a:r>
          </a:p>
          <a:p>
            <a:pPr marL="360363"/>
            <a:r>
              <a:rPr lang="en-GB" dirty="0"/>
              <a:t>The meter installation shall incorporate a pressure test point fitted in the meter outlet boss or meter liner at the outlet of the meter.</a:t>
            </a:r>
          </a:p>
          <a:p>
            <a:endParaRPr lang="en-GB" dirty="0"/>
          </a:p>
          <a:p>
            <a:endParaRPr lang="en-GB" dirty="0"/>
          </a:p>
        </p:txBody>
      </p:sp>
      <p:sp>
        <p:nvSpPr>
          <p:cNvPr id="4" name="Slide Number Placeholder 3"/>
          <p:cNvSpPr>
            <a:spLocks noGrp="1"/>
          </p:cNvSpPr>
          <p:nvPr>
            <p:ph type="sldNum" sz="quarter" idx="10"/>
          </p:nvPr>
        </p:nvSpPr>
        <p:spPr/>
        <p:txBody>
          <a:bodyPr/>
          <a:lstStyle/>
          <a:p>
            <a:fld id="{CD2ADF78-EEB3-4F73-AA0D-B2EFDF731B67}" type="slidenum">
              <a:rPr lang="en-GB" smtClean="0"/>
              <a:pPr/>
              <a:t>12</a:t>
            </a:fld>
            <a:endParaRPr lang="en-GB" dirty="0"/>
          </a:p>
        </p:txBody>
      </p:sp>
    </p:spTree>
    <p:extLst>
      <p:ext uri="{BB962C8B-B14F-4D97-AF65-F5344CB8AC3E}">
        <p14:creationId xmlns:p14="http://schemas.microsoft.com/office/powerpoint/2010/main" val="37861181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0363" marR="0" lvl="0" indent="-360363" algn="l" defTabSz="457200" rtl="0" eaLnBrk="1" fontAlgn="auto" latinLnBrk="0" hangingPunct="1">
              <a:lnSpc>
                <a:spcPct val="100000"/>
              </a:lnSpc>
              <a:spcBef>
                <a:spcPct val="20000"/>
              </a:spcBef>
              <a:spcAft>
                <a:spcPts val="0"/>
              </a:spcAft>
              <a:buClrTx/>
              <a:buSzTx/>
              <a:buFont typeface="Arial"/>
              <a:buNone/>
              <a:tabLst/>
              <a:defRPr/>
            </a:pPr>
            <a:r>
              <a:rPr kumimoji="0" lang="en-GB" b="1" i="0" u="none" strike="noStrike" kern="1200" cap="none" spc="0" normalizeH="0" baseline="0" noProof="0" dirty="0">
                <a:ln>
                  <a:noFill/>
                </a:ln>
                <a:effectLst/>
                <a:uLnTx/>
                <a:uFillTx/>
                <a:latin typeface="Calibri" panose="020F0502020204030204" pitchFamily="34" charset="0"/>
                <a:cs typeface="Calibri" panose="020F0502020204030204" pitchFamily="34" charset="0"/>
              </a:rPr>
              <a:t>3	Harmonised Procedures for Installing Appliances</a:t>
            </a:r>
          </a:p>
          <a:p>
            <a:pPr marL="360363" marR="0" lvl="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a:ea typeface="+mn-ea"/>
                <a:cs typeface="+mn-cs"/>
              </a:rPr>
              <a:t>The following is the proposed procedures relating to the gas supply to the premises for installing appliances.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a:p>
            <a:pPr marL="360363" marR="0" lvl="0" indent="-360363"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a:ea typeface="+mn-ea"/>
                <a:cs typeface="+mn-cs"/>
              </a:rPr>
              <a:t>3.1	Pre-installation</a:t>
            </a:r>
          </a:p>
          <a:p>
            <a:pPr marL="360363" marR="0" lvl="0" indent="-360363"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a:ea typeface="+mn-ea"/>
                <a:cs typeface="+mn-cs"/>
              </a:rPr>
              <a:t>3.2	Commissioning</a:t>
            </a:r>
          </a:p>
          <a:p>
            <a:pPr marL="360363" marR="0" lvl="0" indent="-360363"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a:ea typeface="+mn-ea"/>
                <a:cs typeface="+mn-cs"/>
              </a:rPr>
              <a:t>3.3	Post commissioning.</a:t>
            </a:r>
          </a:p>
          <a:p>
            <a:endParaRPr lang="en-GB" dirty="0"/>
          </a:p>
        </p:txBody>
      </p:sp>
      <p:sp>
        <p:nvSpPr>
          <p:cNvPr id="4" name="Slide Number Placeholder 3"/>
          <p:cNvSpPr>
            <a:spLocks noGrp="1"/>
          </p:cNvSpPr>
          <p:nvPr>
            <p:ph type="sldNum" sz="quarter" idx="5"/>
          </p:nvPr>
        </p:nvSpPr>
        <p:spPr/>
        <p:txBody>
          <a:bodyPr/>
          <a:lstStyle/>
          <a:p>
            <a:fld id="{CD2ADF78-EEB3-4F73-AA0D-B2EFDF731B67}" type="slidenum">
              <a:rPr lang="en-GB" smtClean="0"/>
              <a:pPr/>
              <a:t>13</a:t>
            </a:fld>
            <a:endParaRPr lang="en-GB" dirty="0"/>
          </a:p>
        </p:txBody>
      </p:sp>
    </p:spTree>
    <p:extLst>
      <p:ext uri="{BB962C8B-B14F-4D97-AF65-F5344CB8AC3E}">
        <p14:creationId xmlns:p14="http://schemas.microsoft.com/office/powerpoint/2010/main" val="12235638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D2ADF78-EEB3-4F73-AA0D-B2EFDF731B67}" type="slidenum">
              <a:rPr lang="en-GB" smtClean="0"/>
              <a:pPr/>
              <a:t>14</a:t>
            </a:fld>
            <a:endParaRPr lang="en-GB" dirty="0"/>
          </a:p>
        </p:txBody>
      </p:sp>
    </p:spTree>
    <p:extLst>
      <p:ext uri="{BB962C8B-B14F-4D97-AF65-F5344CB8AC3E}">
        <p14:creationId xmlns:p14="http://schemas.microsoft.com/office/powerpoint/2010/main" val="2189908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pPr marL="361950" marR="0" lvl="0" indent="-361950" algn="l" defTabSz="457200" rtl="0" eaLnBrk="1" fontAlgn="auto" latinLnBrk="0" hangingPunct="1">
              <a:lnSpc>
                <a:spcPct val="100000"/>
              </a:lnSpc>
              <a:spcBef>
                <a:spcPct val="20000"/>
              </a:spcBef>
              <a:spcAft>
                <a:spcPts val="0"/>
              </a:spcAft>
              <a:buClrTx/>
              <a:buSzTx/>
              <a:buFont typeface="Arial"/>
              <a:buNone/>
              <a:tabLst/>
              <a:defRPr/>
            </a:pPr>
            <a:r>
              <a:rPr lang="en-GB" dirty="0"/>
              <a:t>3.1	</a:t>
            </a:r>
            <a:r>
              <a:rPr kumimoji="0" lang="en-GB" i="0" u="none" strike="noStrike" kern="1200" cap="none" spc="0" normalizeH="0" noProof="0" dirty="0">
                <a:ln>
                  <a:noFill/>
                </a:ln>
                <a:solidFill>
                  <a:prstClr val="black"/>
                </a:solidFill>
                <a:effectLst>
                  <a:outerShdw blurRad="38100" dist="38100" dir="2700000" algn="tl">
                    <a:srgbClr val="000000">
                      <a:alpha val="43137"/>
                    </a:srgbClr>
                  </a:outerShdw>
                </a:effectLst>
                <a:uLnTx/>
                <a:uFillTx/>
                <a:ea typeface="+mn-ea"/>
              </a:rPr>
              <a:t>Pre-Installation</a:t>
            </a:r>
          </a:p>
          <a:p>
            <a:pPr marL="400050" marR="0" lvl="1" indent="0" algn="just" defTabSz="457200" rtl="0" eaLnBrk="1" fontAlgn="auto" latinLnBrk="0" hangingPunct="1">
              <a:lnSpc>
                <a:spcPct val="100000"/>
              </a:lnSpc>
              <a:spcBef>
                <a:spcPct val="20000"/>
              </a:spcBef>
              <a:spcAft>
                <a:spcPts val="0"/>
              </a:spcAft>
              <a:buClr>
                <a:srgbClr val="002141"/>
              </a:buClr>
              <a:buSzTx/>
              <a:buFont typeface="Arial"/>
              <a:buNone/>
              <a:tabLst/>
              <a:defRPr/>
            </a:pPr>
            <a:r>
              <a:rPr kumimoji="0" lang="en-GB" i="0" u="none" strike="noStrike" kern="1200" cap="none" spc="0" normalizeH="0" noProof="0" dirty="0">
                <a:ln>
                  <a:noFill/>
                </a:ln>
                <a:solidFill>
                  <a:prstClr val="black"/>
                </a:solidFill>
                <a:effectLst>
                  <a:outerShdw blurRad="38100" dist="38100" dir="2700000" algn="tl">
                    <a:srgbClr val="000000">
                      <a:alpha val="43137"/>
                    </a:srgbClr>
                  </a:outerShdw>
                </a:effectLst>
                <a:uLnTx/>
                <a:uFillTx/>
                <a:ea typeface="+mn-ea"/>
              </a:rPr>
              <a:t>These procedures are intended to establish that the gas supply is suitable for the intended new appliance(s) and if not, enable contact with the gas emergency service provider (ESP) so that action to resolve the issue can be made before the appliance(s) are installed</a:t>
            </a:r>
          </a:p>
          <a:p>
            <a:pPr marL="400050" marR="0" lvl="1" indent="0" algn="just" defTabSz="457200" rtl="0" eaLnBrk="1" fontAlgn="auto" latinLnBrk="0" hangingPunct="1">
              <a:lnSpc>
                <a:spcPct val="100000"/>
              </a:lnSpc>
              <a:spcBef>
                <a:spcPct val="20000"/>
              </a:spcBef>
              <a:spcAft>
                <a:spcPts val="0"/>
              </a:spcAft>
              <a:buClr>
                <a:srgbClr val="002141"/>
              </a:buClr>
              <a:buSzTx/>
              <a:buFont typeface="Arial"/>
              <a:buNone/>
              <a:tabLst/>
              <a:defRPr/>
            </a:pPr>
            <a:endParaRPr kumimoji="0" lang="en-GB"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ea typeface="+mn-ea"/>
            </a:endParaRPr>
          </a:p>
          <a:p>
            <a:pPr marL="400050" marR="0" lvl="1" indent="0" algn="just" defTabSz="457200" rtl="0" eaLnBrk="1" fontAlgn="auto" latinLnBrk="0" hangingPunct="1">
              <a:lnSpc>
                <a:spcPct val="100000"/>
              </a:lnSpc>
              <a:spcBef>
                <a:spcPct val="20000"/>
              </a:spcBef>
              <a:spcAft>
                <a:spcPts val="0"/>
              </a:spcAft>
              <a:buClr>
                <a:srgbClr val="002141"/>
              </a:buClr>
              <a:buSzTx/>
              <a:buFont typeface="Arial"/>
              <a:buNone/>
              <a:tabLst/>
              <a:defRPr/>
            </a:pPr>
            <a:r>
              <a:rPr kumimoji="0" lang="en-GB"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ea typeface="+mn-ea"/>
              </a:rPr>
              <a:t>Therefore before the RGE (or installation designer) decides on the customer and installation needs the following Pre-Installation checks should be undertaken to establish the existing gas supply</a:t>
            </a:r>
          </a:p>
          <a:p>
            <a:endParaRPr lang="en-GB" dirty="0"/>
          </a:p>
          <a:p>
            <a:endParaRPr lang="en-GB" dirty="0"/>
          </a:p>
        </p:txBody>
      </p:sp>
      <p:sp>
        <p:nvSpPr>
          <p:cNvPr id="4" name="Slide Number Placeholder 3"/>
          <p:cNvSpPr>
            <a:spLocks noGrp="1"/>
          </p:cNvSpPr>
          <p:nvPr>
            <p:ph type="sldNum" sz="quarter" idx="10"/>
          </p:nvPr>
        </p:nvSpPr>
        <p:spPr/>
        <p:txBody>
          <a:bodyPr/>
          <a:lstStyle/>
          <a:p>
            <a:fld id="{CD2ADF78-EEB3-4F73-AA0D-B2EFDF731B67}" type="slidenum">
              <a:rPr lang="en-GB" smtClean="0"/>
              <a:pPr/>
              <a:t>15</a:t>
            </a:fld>
            <a:endParaRPr lang="en-GB" dirty="0"/>
          </a:p>
        </p:txBody>
      </p:sp>
    </p:spTree>
    <p:extLst>
      <p:ext uri="{BB962C8B-B14F-4D97-AF65-F5344CB8AC3E}">
        <p14:creationId xmlns:p14="http://schemas.microsoft.com/office/powerpoint/2010/main" val="37861181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pPr marL="360363" indent="-360363"/>
            <a:r>
              <a:rPr lang="en-GB" dirty="0"/>
              <a:t>3.1	Pre-installation</a:t>
            </a:r>
          </a:p>
          <a:p>
            <a:endParaRPr lang="en-GB" dirty="0"/>
          </a:p>
          <a:p>
            <a:r>
              <a:rPr lang="en-GB" dirty="0"/>
              <a:t>To consider if a domestic premises has the gas supply capacity suitable for the intended new appliance(s) the following procedure should be adopted.</a:t>
            </a:r>
          </a:p>
          <a:p>
            <a:endParaRPr lang="en-GB" dirty="0"/>
          </a:p>
          <a:p>
            <a:r>
              <a:rPr lang="en-GB" dirty="0"/>
              <a:t>As soon as possible, and if practicable check the standing pressure and then operate all the appliances within the premises at a high operating load* and take a reading to confirm that the outlet pressure of the meter after a one minute stabilisation period is </a:t>
            </a:r>
            <a:r>
              <a:rPr kumimoji="0" lang="en-GB"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ea typeface="+mn-ea"/>
              </a:rPr>
              <a:t>not less than 18.5 mbar and not exceeding </a:t>
            </a:r>
            <a:r>
              <a:rPr lang="en-GB" dirty="0"/>
              <a:t>23 mbar.</a:t>
            </a:r>
          </a:p>
          <a:p>
            <a:endParaRPr lang="en-GB" dirty="0"/>
          </a:p>
        </p:txBody>
      </p:sp>
      <p:sp>
        <p:nvSpPr>
          <p:cNvPr id="4" name="Slide Number Placeholder 3"/>
          <p:cNvSpPr>
            <a:spLocks noGrp="1"/>
          </p:cNvSpPr>
          <p:nvPr>
            <p:ph type="sldNum" sz="quarter" idx="10"/>
          </p:nvPr>
        </p:nvSpPr>
        <p:spPr/>
        <p:txBody>
          <a:bodyPr/>
          <a:lstStyle/>
          <a:p>
            <a:fld id="{CD2ADF78-EEB3-4F73-AA0D-B2EFDF731B67}" type="slidenum">
              <a:rPr lang="en-GB" smtClean="0"/>
              <a:pPr/>
              <a:t>16</a:t>
            </a:fld>
            <a:endParaRPr lang="en-GB" dirty="0"/>
          </a:p>
        </p:txBody>
      </p:sp>
    </p:spTree>
    <p:extLst>
      <p:ext uri="{BB962C8B-B14F-4D97-AF65-F5344CB8AC3E}">
        <p14:creationId xmlns:p14="http://schemas.microsoft.com/office/powerpoint/2010/main" val="37861181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pPr marL="360363" indent="-360363"/>
            <a:r>
              <a:rPr lang="en-GB" dirty="0"/>
              <a:t>3.1	Pre-installation</a:t>
            </a:r>
          </a:p>
          <a:p>
            <a:endParaRPr lang="en-GB" dirty="0"/>
          </a:p>
          <a:p>
            <a:endParaRPr lang="en-GB" dirty="0"/>
          </a:p>
          <a:p>
            <a:r>
              <a:rPr lang="en-GB" dirty="0"/>
              <a:t>* High operating load:  This is the maximum operating load for the entire gas installation in the premises for a period of high demand. To replicate this, operate:</a:t>
            </a:r>
          </a:p>
          <a:p>
            <a:pPr marL="541338" indent="-360363" algn="just">
              <a:lnSpc>
                <a:spcPct val="115000"/>
              </a:lnSpc>
              <a:spcAft>
                <a:spcPts val="1000"/>
              </a:spcAft>
            </a:pPr>
            <a:r>
              <a:rPr lang="en-GB" dirty="0"/>
              <a:t>•	the </a:t>
            </a:r>
            <a:r>
              <a:rPr lang="en-GB" i="1" dirty="0">
                <a:effectLst/>
                <a:ea typeface="Times New Roman" panose="02020603050405020304" pitchFamily="18" charset="0"/>
                <a:cs typeface="Tahoma" panose="020B0604030504040204" pitchFamily="34" charset="0"/>
              </a:rPr>
              <a:t>highest output appliance (typically the boiler) at its maximum load.</a:t>
            </a:r>
            <a:endParaRPr lang="en-GB" dirty="0">
              <a:effectLst/>
              <a:ea typeface="Times New Roman" panose="02020603050405020304" pitchFamily="18" charset="0"/>
              <a:cs typeface="Times New Roman" panose="02020603050405020304" pitchFamily="18" charset="0"/>
            </a:endParaRPr>
          </a:p>
          <a:p>
            <a:pPr marL="541338" algn="just">
              <a:lnSpc>
                <a:spcPct val="115000"/>
              </a:lnSpc>
              <a:spcAft>
                <a:spcPts val="1000"/>
              </a:spcAft>
            </a:pPr>
            <a:r>
              <a:rPr lang="en-GB" i="1" dirty="0">
                <a:effectLst/>
                <a:ea typeface="Calibri" panose="020F0502020204030204" pitchFamily="34" charset="0"/>
                <a:cs typeface="Times New Roman" panose="02020603050405020304" pitchFamily="18" charset="0"/>
              </a:rPr>
              <a:t>(F</a:t>
            </a:r>
            <a:r>
              <a:rPr lang="en-GB" i="1" dirty="0">
                <a:effectLst/>
                <a:ea typeface="Times New Roman" panose="02020603050405020304" pitchFamily="18" charset="0"/>
                <a:cs typeface="Tahoma" panose="020B0604030504040204" pitchFamily="34" charset="0"/>
              </a:rPr>
              <a:t>or combination boilers, this will be hot water demand to taps, in which case operate all hot taps at full flow)</a:t>
            </a:r>
            <a:endParaRPr lang="en-GB" dirty="0">
              <a:effectLst/>
              <a:ea typeface="Times New Roman" panose="02020603050405020304" pitchFamily="18" charset="0"/>
              <a:cs typeface="Times New Roman" panose="02020603050405020304" pitchFamily="18" charset="0"/>
            </a:endParaRPr>
          </a:p>
          <a:p>
            <a:pPr marL="541338" indent="-360363" algn="just">
              <a:lnSpc>
                <a:spcPct val="115000"/>
              </a:lnSpc>
              <a:spcAft>
                <a:spcPts val="1000"/>
              </a:spcAft>
            </a:pPr>
            <a:r>
              <a:rPr lang="en-GB" i="1" dirty="0">
                <a:effectLst/>
                <a:ea typeface="Times New Roman" panose="02020603050405020304" pitchFamily="18" charset="0"/>
                <a:cs typeface="Tahoma" panose="020B0604030504040204" pitchFamily="34" charset="0"/>
              </a:rPr>
              <a:t>•	and any other appliances at 50% load e.g., hob with 4 burners only 2 are lit.</a:t>
            </a:r>
            <a:endParaRPr lang="en-GB" dirty="0">
              <a:effectLst/>
              <a:ea typeface="Times New Roman" panose="02020603050405020304" pitchFamily="18" charset="0"/>
              <a:cs typeface="Times New Roman" panose="02020603050405020304" pitchFamily="18" charset="0"/>
            </a:endParaRPr>
          </a:p>
          <a:p>
            <a:endParaRPr lang="en-GB" dirty="0"/>
          </a:p>
          <a:p>
            <a:r>
              <a:rPr lang="en-GB" dirty="0"/>
              <a:t>	</a:t>
            </a:r>
          </a:p>
        </p:txBody>
      </p:sp>
      <p:sp>
        <p:nvSpPr>
          <p:cNvPr id="4" name="Slide Number Placeholder 3"/>
          <p:cNvSpPr>
            <a:spLocks noGrp="1"/>
          </p:cNvSpPr>
          <p:nvPr>
            <p:ph type="sldNum" sz="quarter" idx="10"/>
          </p:nvPr>
        </p:nvSpPr>
        <p:spPr/>
        <p:txBody>
          <a:bodyPr/>
          <a:lstStyle/>
          <a:p>
            <a:fld id="{CD2ADF78-EEB3-4F73-AA0D-B2EFDF731B67}" type="slidenum">
              <a:rPr lang="en-GB" smtClean="0"/>
              <a:pPr/>
              <a:t>17</a:t>
            </a:fld>
            <a:endParaRPr lang="en-GB" dirty="0"/>
          </a:p>
        </p:txBody>
      </p:sp>
    </p:spTree>
    <p:extLst>
      <p:ext uri="{BB962C8B-B14F-4D97-AF65-F5344CB8AC3E}">
        <p14:creationId xmlns:p14="http://schemas.microsoft.com/office/powerpoint/2010/main" val="37861181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D2ADF78-EEB3-4F73-AA0D-B2EFDF731B67}" type="slidenum">
              <a:rPr lang="en-GB" smtClean="0"/>
              <a:pPr/>
              <a:t>18</a:t>
            </a:fld>
            <a:endParaRPr lang="en-GB" dirty="0"/>
          </a:p>
        </p:txBody>
      </p:sp>
    </p:spTree>
    <p:extLst>
      <p:ext uri="{BB962C8B-B14F-4D97-AF65-F5344CB8AC3E}">
        <p14:creationId xmlns:p14="http://schemas.microsoft.com/office/powerpoint/2010/main" val="24325563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08025" marR="0" lvl="0" indent="-708025" algn="l" defTabSz="457200" rtl="0" eaLnBrk="1" fontAlgn="auto" latinLnBrk="0" hangingPunct="1">
              <a:lnSpc>
                <a:spcPct val="115000"/>
              </a:lnSpc>
              <a:spcBef>
                <a:spcPct val="20000"/>
              </a:spcBef>
              <a:spcAft>
                <a:spcPts val="1000"/>
              </a:spcAft>
              <a:buClrTx/>
              <a:buSzTx/>
              <a:buFont typeface="Arial"/>
              <a:buNone/>
              <a:tabLst/>
              <a:defRPr/>
            </a:pPr>
            <a:r>
              <a:rPr kumimoji="0" lang="en-GB"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pitchFamily="34" charset="0"/>
                <a:ea typeface="Times New Roman" panose="02020603050405020304" pitchFamily="18" charset="0"/>
                <a:cs typeface="Calibri" panose="020F0502020204030204" pitchFamily="34" charset="0"/>
              </a:rPr>
              <a:t>3.2 	Commissioning</a:t>
            </a:r>
          </a:p>
          <a:p>
            <a:pPr marL="708025" marR="0" lvl="0" indent="0" algn="just" defTabSz="457200" rtl="0" eaLnBrk="1" fontAlgn="auto" latinLnBrk="0" hangingPunct="1">
              <a:lnSpc>
                <a:spcPct val="115000"/>
              </a:lnSpc>
              <a:spcBef>
                <a:spcPct val="20000"/>
              </a:spcBef>
              <a:spcAft>
                <a:spcPts val="1000"/>
              </a:spcAft>
              <a:buClrTx/>
              <a:buSzTx/>
              <a:buFont typeface="Arial"/>
              <a:buNone/>
              <a:tabLst/>
              <a:defRPr/>
            </a:pPr>
            <a:r>
              <a:rPr kumimoji="0" lang="en-GB"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pitchFamily="34" charset="0"/>
                <a:ea typeface="Times New Roman" panose="02020603050405020304" pitchFamily="18" charset="0"/>
                <a:cs typeface="Calibri" panose="020F0502020204030204" pitchFamily="34" charset="0"/>
              </a:rPr>
              <a:t>Commissioning shall be undertaken in accordance with the Manufacturers’ instructions.  This confirms the appliance is operating as specified by the manufacturer</a:t>
            </a:r>
          </a:p>
          <a:p>
            <a:pPr marL="557530" marR="0" lvl="0" indent="0" algn="just" defTabSz="457200" rtl="0" eaLnBrk="1" fontAlgn="auto" latinLnBrk="0" hangingPunct="1">
              <a:lnSpc>
                <a:spcPct val="115000"/>
              </a:lnSpc>
              <a:spcBef>
                <a:spcPct val="20000"/>
              </a:spcBef>
              <a:spcAft>
                <a:spcPts val="1000"/>
              </a:spcAft>
              <a:buClrTx/>
              <a:buSzTx/>
              <a:buFont typeface="Arial"/>
              <a:buNone/>
              <a:tabLst/>
              <a:defRPr/>
            </a:pPr>
            <a:r>
              <a:rPr kumimoji="0" lang="en-GB"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pitchFamily="34" charset="0"/>
                <a:ea typeface="Times New Roman" panose="02020603050405020304" pitchFamily="18" charset="0"/>
                <a:cs typeface="Calibri" panose="020F0502020204030204" pitchFamily="34" charset="0"/>
              </a:rPr>
              <a:t> </a:t>
            </a:r>
          </a:p>
          <a:p>
            <a:pPr marL="708025" marR="0" lvl="0" indent="0" algn="just" defTabSz="457200" rtl="0" eaLnBrk="1" fontAlgn="auto" latinLnBrk="0" hangingPunct="1">
              <a:lnSpc>
                <a:spcPct val="115000"/>
              </a:lnSpc>
              <a:spcBef>
                <a:spcPct val="20000"/>
              </a:spcBef>
              <a:spcAft>
                <a:spcPts val="1000"/>
              </a:spcAft>
              <a:buClrTx/>
              <a:buSzTx/>
              <a:buFont typeface="Arial"/>
              <a:buNone/>
              <a:tabLst/>
              <a:defRPr/>
            </a:pPr>
            <a:r>
              <a:rPr kumimoji="0" lang="en-GB"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pitchFamily="34" charset="0"/>
                <a:ea typeface="Times New Roman" panose="02020603050405020304" pitchFamily="18" charset="0"/>
                <a:cs typeface="Calibri" panose="020F0502020204030204" pitchFamily="34" charset="0"/>
              </a:rPr>
              <a:t>Verify appliance inlet gas pressure as per the Manufacturer’s instructions – operate the installed appliance at </a:t>
            </a:r>
            <a:r>
              <a:rPr kumimoji="0" lang="en-GB"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pitchFamily="34" charset="0"/>
                <a:ea typeface="Times New Roman" panose="02020603050405020304" pitchFamily="18" charset="0"/>
                <a:cs typeface="Calibri" panose="020F0502020204030204" pitchFamily="34" charset="0"/>
              </a:rPr>
              <a:t>maximum appliance load**</a:t>
            </a:r>
          </a:p>
          <a:p>
            <a:pPr marL="708025" marR="0" lvl="0" indent="0" algn="just" defTabSz="457200" rtl="0" eaLnBrk="1" fontAlgn="auto" latinLnBrk="0" hangingPunct="1">
              <a:lnSpc>
                <a:spcPct val="115000"/>
              </a:lnSpc>
              <a:spcBef>
                <a:spcPct val="20000"/>
              </a:spcBef>
              <a:spcAft>
                <a:spcPts val="1000"/>
              </a:spcAft>
              <a:buClrTx/>
              <a:buSzTx/>
              <a:buFont typeface="Arial"/>
              <a:buNone/>
              <a:tabLst/>
              <a:defRPr/>
            </a:pPr>
            <a:r>
              <a:rPr kumimoji="0" lang="en-GB"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pitchFamily="34" charset="0"/>
                <a:ea typeface="Times New Roman" panose="02020603050405020304" pitchFamily="18" charset="0"/>
                <a:cs typeface="Calibri" panose="020F0502020204030204" pitchFamily="34" charset="0"/>
              </a:rPr>
              <a:t>The value shall be as specified by the Manufacturer</a:t>
            </a:r>
          </a:p>
          <a:p>
            <a:endParaRPr lang="en-GB" dirty="0"/>
          </a:p>
        </p:txBody>
      </p:sp>
      <p:sp>
        <p:nvSpPr>
          <p:cNvPr id="4" name="Slide Number Placeholder 3"/>
          <p:cNvSpPr>
            <a:spLocks noGrp="1"/>
          </p:cNvSpPr>
          <p:nvPr>
            <p:ph type="sldNum" sz="quarter" idx="5"/>
          </p:nvPr>
        </p:nvSpPr>
        <p:spPr/>
        <p:txBody>
          <a:bodyPr/>
          <a:lstStyle/>
          <a:p>
            <a:fld id="{CD2ADF78-EEB3-4F73-AA0D-B2EFDF731B67}" type="slidenum">
              <a:rPr lang="en-GB" smtClean="0"/>
              <a:pPr/>
              <a:t>19</a:t>
            </a:fld>
            <a:endParaRPr lang="en-GB" dirty="0"/>
          </a:p>
        </p:txBody>
      </p:sp>
    </p:spTree>
    <p:extLst>
      <p:ext uri="{BB962C8B-B14F-4D97-AF65-F5344CB8AC3E}">
        <p14:creationId xmlns:p14="http://schemas.microsoft.com/office/powerpoint/2010/main" val="17545323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D2ADF78-EEB3-4F73-AA0D-B2EFDF731B67}" type="slidenum">
              <a:rPr lang="en-GB" smtClean="0"/>
              <a:pPr/>
              <a:t>2</a:t>
            </a:fld>
            <a:endParaRPr lang="en-GB" dirty="0"/>
          </a:p>
        </p:txBody>
      </p:sp>
    </p:spTree>
    <p:extLst>
      <p:ext uri="{BB962C8B-B14F-4D97-AF65-F5344CB8AC3E}">
        <p14:creationId xmlns:p14="http://schemas.microsoft.com/office/powerpoint/2010/main" val="26090686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57530" marR="0" lvl="0" indent="0" algn="ctr" defTabSz="457200" rtl="0" eaLnBrk="1" fontAlgn="auto" latinLnBrk="0" hangingPunct="1">
              <a:lnSpc>
                <a:spcPct val="115000"/>
              </a:lnSpc>
              <a:spcBef>
                <a:spcPct val="20000"/>
              </a:spcBef>
              <a:spcAft>
                <a:spcPts val="1000"/>
              </a:spcAft>
              <a:buClrTx/>
              <a:buSzTx/>
              <a:buFont typeface="Arial"/>
              <a:buNone/>
              <a:tabLst/>
              <a:defRPr/>
            </a:pPr>
            <a:r>
              <a:rPr kumimoji="0" lang="en-GB"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pitchFamily="34" charset="0"/>
                <a:ea typeface="Times New Roman" panose="02020603050405020304" pitchFamily="18" charset="0"/>
                <a:cs typeface="Calibri" panose="020F0502020204030204" pitchFamily="34" charset="0"/>
              </a:rPr>
              <a:t>maximum appliance load**</a:t>
            </a:r>
          </a:p>
          <a:p>
            <a:pPr marL="557530" marR="0" lvl="0" indent="0" algn="ctr" defTabSz="457200" rtl="0" eaLnBrk="1" fontAlgn="auto" latinLnBrk="0" hangingPunct="1">
              <a:lnSpc>
                <a:spcPct val="115000"/>
              </a:lnSpc>
              <a:spcBef>
                <a:spcPct val="20000"/>
              </a:spcBef>
              <a:spcAft>
                <a:spcPts val="1000"/>
              </a:spcAft>
              <a:buClrTx/>
              <a:buSzTx/>
              <a:buFont typeface="Arial"/>
              <a:buNone/>
              <a:tabLst/>
              <a:defRPr/>
            </a:pPr>
            <a:endParaRPr kumimoji="0" lang="en-GB"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pitchFamily="34" charset="0"/>
              <a:ea typeface="Times New Roman" panose="02020603050405020304" pitchFamily="18" charset="0"/>
              <a:cs typeface="Calibri" panose="020F0502020204030204" pitchFamily="34" charset="0"/>
            </a:endParaRPr>
          </a:p>
          <a:p>
            <a:pPr marL="557530" marR="0" lvl="0" indent="0" algn="just" defTabSz="457200" rtl="0" eaLnBrk="1" fontAlgn="auto" latinLnBrk="0" hangingPunct="1">
              <a:lnSpc>
                <a:spcPct val="115000"/>
              </a:lnSpc>
              <a:spcBef>
                <a:spcPct val="20000"/>
              </a:spcBef>
              <a:spcAft>
                <a:spcPts val="1000"/>
              </a:spcAft>
              <a:buClrTx/>
              <a:buSzTx/>
              <a:buFont typeface="Arial"/>
              <a:buNone/>
              <a:tabLst/>
              <a:defRPr/>
            </a:pPr>
            <a:r>
              <a:rPr kumimoji="0" lang="en-GB"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pitchFamily="34" charset="0"/>
                <a:ea typeface="Times New Roman" panose="02020603050405020304" pitchFamily="18" charset="0"/>
                <a:cs typeface="Calibri" panose="020F0502020204030204" pitchFamily="34" charset="0"/>
              </a:rPr>
              <a:t>This is as specified by the appliance Manufacturer in the commissioning instructions e.g., commissioning/chimney sweep mode</a:t>
            </a:r>
          </a:p>
          <a:p>
            <a:pPr marL="557530" marR="0" lvl="0" indent="0" algn="just" defTabSz="457200" rtl="0" eaLnBrk="1" fontAlgn="auto" latinLnBrk="0" hangingPunct="1">
              <a:lnSpc>
                <a:spcPct val="115000"/>
              </a:lnSpc>
              <a:spcBef>
                <a:spcPct val="20000"/>
              </a:spcBef>
              <a:spcAft>
                <a:spcPts val="1000"/>
              </a:spcAft>
              <a:buClrTx/>
              <a:buSzTx/>
              <a:buFont typeface="Arial"/>
              <a:buNone/>
              <a:tabLst/>
              <a:defRPr/>
            </a:pPr>
            <a:r>
              <a:rPr kumimoji="0" lang="en-GB"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pitchFamily="34" charset="0"/>
                <a:ea typeface="Times New Roman" panose="02020603050405020304" pitchFamily="18" charset="0"/>
                <a:cs typeface="Calibri" panose="020F0502020204030204" pitchFamily="34" charset="0"/>
              </a:rPr>
              <a:t>Note: where not specified the appliance is operating at its maximum appliance load e.g., hot water mode on a combination boiler.</a:t>
            </a:r>
          </a:p>
          <a:p>
            <a:endParaRPr lang="en-GB" dirty="0"/>
          </a:p>
        </p:txBody>
      </p:sp>
    </p:spTree>
    <p:extLst>
      <p:ext uri="{BB962C8B-B14F-4D97-AF65-F5344CB8AC3E}">
        <p14:creationId xmlns:p14="http://schemas.microsoft.com/office/powerpoint/2010/main" val="41072972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D2ADF78-EEB3-4F73-AA0D-B2EFDF731B67}" type="slidenum">
              <a:rPr lang="en-GB" smtClean="0"/>
              <a:pPr/>
              <a:t>21</a:t>
            </a:fld>
            <a:endParaRPr lang="en-GB" dirty="0"/>
          </a:p>
        </p:txBody>
      </p:sp>
    </p:spTree>
    <p:extLst>
      <p:ext uri="{BB962C8B-B14F-4D97-AF65-F5344CB8AC3E}">
        <p14:creationId xmlns:p14="http://schemas.microsoft.com/office/powerpoint/2010/main" val="4575981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dirty="0"/>
              <a:t>Post commissioning</a:t>
            </a:r>
          </a:p>
          <a:p>
            <a:endParaRPr lang="en-GB" dirty="0"/>
          </a:p>
          <a:p>
            <a:r>
              <a:rPr lang="en-GB" dirty="0"/>
              <a:t>On completion of the commissioning process operate all the appliances within the premises at a high operating load* and take a reading to confirm that the outlet pressure of the meter after a one minute stabilisation period is</a:t>
            </a:r>
            <a:r>
              <a:rPr kumimoji="0" lang="en-GB"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ea typeface="+mn-ea"/>
              </a:rPr>
              <a:t> not less than 18.5 mbar and not exceeding </a:t>
            </a:r>
            <a:r>
              <a:rPr lang="en-GB" dirty="0"/>
              <a:t>23 mbar.</a:t>
            </a:r>
          </a:p>
        </p:txBody>
      </p:sp>
      <p:sp>
        <p:nvSpPr>
          <p:cNvPr id="4" name="Slide Number Placeholder 3"/>
          <p:cNvSpPr>
            <a:spLocks noGrp="1"/>
          </p:cNvSpPr>
          <p:nvPr>
            <p:ph type="sldNum" sz="quarter" idx="10"/>
          </p:nvPr>
        </p:nvSpPr>
        <p:spPr/>
        <p:txBody>
          <a:bodyPr/>
          <a:lstStyle/>
          <a:p>
            <a:fld id="{CD2ADF78-EEB3-4F73-AA0D-B2EFDF731B67}" type="slidenum">
              <a:rPr lang="en-GB" smtClean="0"/>
              <a:pPr/>
              <a:t>22</a:t>
            </a:fld>
            <a:endParaRPr lang="en-GB" dirty="0"/>
          </a:p>
        </p:txBody>
      </p:sp>
    </p:spTree>
    <p:extLst>
      <p:ext uri="{BB962C8B-B14F-4D97-AF65-F5344CB8AC3E}">
        <p14:creationId xmlns:p14="http://schemas.microsoft.com/office/powerpoint/2010/main" val="37861181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08025" marR="0" lvl="0" indent="-708025" algn="ctr" defTabSz="457200" rtl="0" eaLnBrk="1" fontAlgn="auto" latinLnBrk="0" hangingPunct="1">
              <a:lnSpc>
                <a:spcPct val="100000"/>
              </a:lnSpc>
              <a:spcBef>
                <a:spcPct val="20000"/>
              </a:spcBef>
              <a:spcAft>
                <a:spcPts val="0"/>
              </a:spcAft>
              <a:buClrTx/>
              <a:buSzTx/>
              <a:buFont typeface="Arial"/>
              <a:buNone/>
              <a:tabLst/>
              <a:defRPr/>
            </a:pPr>
            <a:r>
              <a:rPr kumimoji="0" lang="en-GB" sz="2400" b="1" i="1"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DIN-Bold"/>
                <a:ea typeface="+mn-ea"/>
              </a:rPr>
              <a:t>Reminder!!</a:t>
            </a:r>
          </a:p>
          <a:p>
            <a:endParaRPr lang="en-GB" dirty="0"/>
          </a:p>
          <a:p>
            <a:r>
              <a:rPr lang="en-GB" dirty="0"/>
              <a:t>* High operating load:  This is the maximum operating load for the entire gas installation in the premises for a period of high demand. To replicate this, operate:</a:t>
            </a:r>
          </a:p>
          <a:p>
            <a:pPr marL="360363" marR="0" lvl="0" indent="-360363" algn="just" defTabSz="914400" rtl="0" eaLnBrk="1" fontAlgn="auto" latinLnBrk="0" hangingPunct="1">
              <a:lnSpc>
                <a:spcPct val="115000"/>
              </a:lnSpc>
              <a:spcBef>
                <a:spcPts val="0"/>
              </a:spcBef>
              <a:spcAft>
                <a:spcPts val="1000"/>
              </a:spcAft>
              <a:buClrTx/>
              <a:buSzTx/>
              <a:buFontTx/>
              <a:buNone/>
              <a:tabLst/>
              <a:defRPr/>
            </a:pPr>
            <a:r>
              <a:rPr lang="en-GB" dirty="0"/>
              <a:t>•	the highest output appliance (typically the boiler) at its maximum load. </a:t>
            </a:r>
            <a:r>
              <a:rPr kumimoji="0" lang="en-GB" b="0" i="0" u="none" strike="noStrike" kern="1200" cap="none" spc="0" normalizeH="0" baseline="0" noProof="0" dirty="0">
                <a:ln>
                  <a:noFill/>
                </a:ln>
                <a:solidFill>
                  <a:prstClr val="black"/>
                </a:solidFill>
                <a:effectLst/>
                <a:uLnTx/>
                <a:uFillTx/>
                <a:ea typeface="+mn-ea"/>
              </a:rPr>
              <a:t>(For combination boilers, this will be hot water demand to taps, in which case operate all hot taps at full flow)</a:t>
            </a:r>
            <a:endParaRPr lang="en-GB" dirty="0"/>
          </a:p>
          <a:p>
            <a:pPr marL="360363" indent="-360363"/>
            <a:endParaRPr lang="en-GB" dirty="0"/>
          </a:p>
          <a:p>
            <a:pPr marL="360363" indent="-360363"/>
            <a:r>
              <a:rPr lang="en-GB" dirty="0"/>
              <a:t>•	and any other appliances at 50% load e.g. hob with 4 burners only 2 are lit.</a:t>
            </a:r>
          </a:p>
        </p:txBody>
      </p:sp>
      <p:sp>
        <p:nvSpPr>
          <p:cNvPr id="4" name="Slide Number Placeholder 3"/>
          <p:cNvSpPr>
            <a:spLocks noGrp="1"/>
          </p:cNvSpPr>
          <p:nvPr>
            <p:ph type="sldNum" sz="quarter" idx="10"/>
          </p:nvPr>
        </p:nvSpPr>
        <p:spPr/>
        <p:txBody>
          <a:bodyPr/>
          <a:lstStyle/>
          <a:p>
            <a:fld id="{CD2ADF78-EEB3-4F73-AA0D-B2EFDF731B67}" type="slidenum">
              <a:rPr lang="en-GB" smtClean="0"/>
              <a:pPr/>
              <a:t>23</a:t>
            </a:fld>
            <a:endParaRPr lang="en-GB" dirty="0"/>
          </a:p>
        </p:txBody>
      </p:sp>
    </p:spTree>
    <p:extLst>
      <p:ext uri="{BB962C8B-B14F-4D97-AF65-F5344CB8AC3E}">
        <p14:creationId xmlns:p14="http://schemas.microsoft.com/office/powerpoint/2010/main" val="37861181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D2ADF78-EEB3-4F73-AA0D-B2EFDF731B67}" type="slidenum">
              <a:rPr lang="en-GB" smtClean="0"/>
              <a:pPr/>
              <a:t>24</a:t>
            </a:fld>
            <a:endParaRPr lang="en-GB" dirty="0"/>
          </a:p>
        </p:txBody>
      </p:sp>
    </p:spTree>
    <p:extLst>
      <p:ext uri="{BB962C8B-B14F-4D97-AF65-F5344CB8AC3E}">
        <p14:creationId xmlns:p14="http://schemas.microsoft.com/office/powerpoint/2010/main" val="38677641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pPr marL="360363" indent="-360363">
              <a:buNone/>
            </a:pPr>
            <a:r>
              <a:rPr lang="en-GB" dirty="0"/>
              <a:t>4.</a:t>
            </a:r>
            <a:r>
              <a:rPr lang="en-GB" baseline="0" dirty="0"/>
              <a:t> 	</a:t>
            </a:r>
            <a:r>
              <a:rPr lang="en-GB" sz="1200" b="0" dirty="0">
                <a:solidFill>
                  <a:schemeClr val="tx1"/>
                </a:solidFill>
                <a:effectLst>
                  <a:outerShdw blurRad="38100" dist="38100" dir="2700000" algn="tl">
                    <a:srgbClr val="000000">
                      <a:alpha val="43137"/>
                    </a:srgbClr>
                  </a:outerShdw>
                </a:effectLst>
              </a:rPr>
              <a:t>Procedures for responding to reports of low pressure supply</a:t>
            </a:r>
          </a:p>
          <a:p>
            <a:endParaRPr lang="en-GB" dirty="0"/>
          </a:p>
          <a:p>
            <a:pPr marL="360363"/>
            <a:r>
              <a:rPr lang="en-GB" dirty="0"/>
              <a:t>Following reports of poor pressure/failure to achieve operating pressure</a:t>
            </a:r>
          </a:p>
          <a:p>
            <a:pPr marL="360363"/>
            <a:r>
              <a:rPr lang="en-GB" dirty="0"/>
              <a:t>GRE may encounter reports of poor pressure or during their work be unable to achieve the appliance’s required inlet pressure the following procedure has been agreed.</a:t>
            </a:r>
          </a:p>
          <a:p>
            <a:pPr marL="360363"/>
            <a:endParaRPr lang="en-GB" dirty="0"/>
          </a:p>
          <a:p>
            <a:pPr marL="360363"/>
            <a:r>
              <a:rPr lang="en-GB" dirty="0"/>
              <a:t>In such instances, operate all the appliances within the premises at a high operating load* and take a reading to confirm that the outlet pressure of the meter after a one minute stabilisation period is </a:t>
            </a:r>
            <a:r>
              <a:rPr kumimoji="0" lang="en-GB"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ea typeface="+mn-ea"/>
              </a:rPr>
              <a:t>not less than 18.5 mbar and not exceeding </a:t>
            </a:r>
            <a:r>
              <a:rPr lang="en-GB" dirty="0"/>
              <a:t>23 mbar.</a:t>
            </a:r>
          </a:p>
          <a:p>
            <a:endParaRPr lang="en-GB" dirty="0"/>
          </a:p>
        </p:txBody>
      </p:sp>
    </p:spTree>
    <p:extLst>
      <p:ext uri="{BB962C8B-B14F-4D97-AF65-F5344CB8AC3E}">
        <p14:creationId xmlns:p14="http://schemas.microsoft.com/office/powerpoint/2010/main" val="37861181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D2ADF78-EEB3-4F73-AA0D-B2EFDF731B67}" type="slidenum">
              <a:rPr lang="en-GB" smtClean="0"/>
              <a:pPr/>
              <a:t>26</a:t>
            </a:fld>
            <a:endParaRPr lang="en-GB" dirty="0"/>
          </a:p>
        </p:txBody>
      </p:sp>
    </p:spTree>
    <p:extLst>
      <p:ext uri="{BB962C8B-B14F-4D97-AF65-F5344CB8AC3E}">
        <p14:creationId xmlns:p14="http://schemas.microsoft.com/office/powerpoint/2010/main" val="39239195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0363" marR="0" lvl="0" indent="-360363" algn="just" defTabSz="457200" rtl="0" eaLnBrk="1" fontAlgn="auto" latinLnBrk="0" hangingPunct="1">
              <a:lnSpc>
                <a:spcPct val="100000"/>
              </a:lnSpc>
              <a:spcBef>
                <a:spcPct val="20000"/>
              </a:spcBef>
              <a:spcAft>
                <a:spcPts val="0"/>
              </a:spcAft>
              <a:buClrTx/>
              <a:buSzTx/>
              <a:buFont typeface="Arial"/>
              <a:buNone/>
              <a:tabLst/>
              <a:defRPr/>
            </a:pPr>
            <a:r>
              <a:rPr kumimoji="0" lang="en-GB"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pitchFamily="34" charset="0"/>
                <a:cs typeface="Calibri" panose="020F0502020204030204" pitchFamily="34" charset="0"/>
              </a:rPr>
              <a:t>5. 	Methodology for reporting low pressure supply</a:t>
            </a:r>
          </a:p>
          <a:p>
            <a:endParaRPr lang="en-GB" dirty="0"/>
          </a:p>
          <a:p>
            <a:pPr marL="360363"/>
            <a:r>
              <a:rPr lang="en-GB" dirty="0"/>
              <a:t>If the outlet pressure of the meter after a one minute stabilisation period is below 18.5 mbar, report to the Gas Emergency Provider (ESP) Contact Centre using the “Reporting of Low Pressure” process.</a:t>
            </a:r>
          </a:p>
          <a:p>
            <a:endParaRPr lang="en-GB" dirty="0"/>
          </a:p>
          <a:p>
            <a:pPr marL="360363" marR="0" lvl="0" algn="l" defTabSz="457200" rtl="0" eaLnBrk="1" fontAlgn="auto" latinLnBrk="0" hangingPunct="1">
              <a:lnSpc>
                <a:spcPct val="100000"/>
              </a:lnSpc>
              <a:spcBef>
                <a:spcPct val="20000"/>
              </a:spcBef>
              <a:spcAft>
                <a:spcPts val="0"/>
              </a:spcAft>
              <a:buClrTx/>
              <a:buSzTx/>
              <a:buFont typeface="Arial"/>
              <a:buNone/>
              <a:tabLst/>
              <a:defRPr/>
            </a:pPr>
            <a:r>
              <a:rPr kumimoji="0" lang="en-GB" b="0" i="0" u="none" strike="noStrike" kern="1200" cap="none" spc="0" normalizeH="0" baseline="0" noProof="0" dirty="0">
                <a:ln>
                  <a:noFill/>
                </a:ln>
                <a:solidFill>
                  <a:srgbClr val="002141"/>
                </a:solidFill>
                <a:effectLst>
                  <a:outerShdw blurRad="38100" dist="38100" dir="2700000" algn="tl">
                    <a:srgbClr val="000000">
                      <a:alpha val="43137"/>
                    </a:srgbClr>
                  </a:outerShdw>
                </a:effectLst>
                <a:uLnTx/>
                <a:uFillTx/>
                <a:latin typeface="Calibri" panose="020F0502020204030204" pitchFamily="34" charset="0"/>
                <a:cs typeface="Calibri" panose="020F0502020204030204" pitchFamily="34" charset="0"/>
              </a:rPr>
              <a:t>Emergency numbers are:</a:t>
            </a:r>
          </a:p>
          <a:p>
            <a:pPr marL="360363" marR="0" lvl="0" algn="l" defTabSz="457200" rtl="0" eaLnBrk="1" fontAlgn="auto" latinLnBrk="0" hangingPunct="1">
              <a:lnSpc>
                <a:spcPct val="100000"/>
              </a:lnSpc>
              <a:spcBef>
                <a:spcPct val="20000"/>
              </a:spcBef>
              <a:spcAft>
                <a:spcPts val="0"/>
              </a:spcAft>
              <a:buClrTx/>
              <a:buSzTx/>
              <a:buFont typeface="Arial"/>
              <a:buNone/>
              <a:tabLst/>
              <a:defRPr/>
            </a:pPr>
            <a:r>
              <a:rPr kumimoji="0" lang="en-GB" b="0" i="0" u="none" strike="noStrike" kern="1200" cap="none" spc="0" normalizeH="0" baseline="0" noProof="0" dirty="0">
                <a:ln>
                  <a:noFill/>
                </a:ln>
                <a:solidFill>
                  <a:srgbClr val="002141"/>
                </a:solidFill>
                <a:effectLst>
                  <a:outerShdw blurRad="38100" dist="38100" dir="2700000" algn="tl">
                    <a:srgbClr val="000000">
                      <a:alpha val="43137"/>
                    </a:srgbClr>
                  </a:outerShdw>
                </a:effectLst>
                <a:uLnTx/>
                <a:uFillTx/>
                <a:latin typeface="Calibri" panose="020F0502020204030204" pitchFamily="34" charset="0"/>
                <a:cs typeface="Calibri" panose="020F0502020204030204" pitchFamily="34" charset="0"/>
              </a:rPr>
              <a:t>England, Scotland, Wales 0800 111 999</a:t>
            </a:r>
          </a:p>
          <a:p>
            <a:pPr marL="360363" marR="0" lvl="0" algn="l" defTabSz="457200" rtl="0" eaLnBrk="1" fontAlgn="auto" latinLnBrk="0" hangingPunct="1">
              <a:lnSpc>
                <a:spcPct val="100000"/>
              </a:lnSpc>
              <a:spcBef>
                <a:spcPct val="20000"/>
              </a:spcBef>
              <a:spcAft>
                <a:spcPts val="0"/>
              </a:spcAft>
              <a:buClrTx/>
              <a:buSzTx/>
              <a:buFont typeface="Arial"/>
              <a:buNone/>
              <a:tabLst/>
              <a:defRPr/>
            </a:pPr>
            <a:r>
              <a:rPr kumimoji="0" lang="en-GB" b="0" i="0" u="none" strike="noStrike" kern="1200" cap="none" spc="0" normalizeH="0" baseline="0" noProof="0" dirty="0">
                <a:ln>
                  <a:noFill/>
                </a:ln>
                <a:solidFill>
                  <a:srgbClr val="002141"/>
                </a:solidFill>
                <a:effectLst>
                  <a:outerShdw blurRad="38100" dist="38100" dir="2700000" algn="tl">
                    <a:srgbClr val="000000">
                      <a:alpha val="43137"/>
                    </a:srgbClr>
                  </a:outerShdw>
                </a:effectLst>
                <a:uLnTx/>
                <a:uFillTx/>
                <a:latin typeface="Calibri" panose="020F0502020204030204" pitchFamily="34" charset="0"/>
                <a:cs typeface="Calibri" panose="020F0502020204030204" pitchFamily="34" charset="0"/>
              </a:rPr>
              <a:t>NI 0800 002 001</a:t>
            </a:r>
          </a:p>
          <a:p>
            <a:pPr marL="360363" marR="0" lvl="0" algn="l" defTabSz="457200" rtl="0" eaLnBrk="1" fontAlgn="auto" latinLnBrk="0" hangingPunct="1">
              <a:lnSpc>
                <a:spcPct val="100000"/>
              </a:lnSpc>
              <a:spcBef>
                <a:spcPct val="20000"/>
              </a:spcBef>
              <a:spcAft>
                <a:spcPts val="0"/>
              </a:spcAft>
              <a:buClrTx/>
              <a:buSzTx/>
              <a:buFont typeface="Arial"/>
              <a:buNone/>
              <a:tabLst/>
              <a:defRPr/>
            </a:pPr>
            <a:r>
              <a:rPr kumimoji="0" lang="en-GB" b="0" i="0" u="none" strike="noStrike" kern="1200" cap="none" spc="0" normalizeH="0" baseline="0" noProof="0" dirty="0">
                <a:ln>
                  <a:noFill/>
                </a:ln>
                <a:solidFill>
                  <a:srgbClr val="002141"/>
                </a:solidFill>
                <a:effectLst>
                  <a:outerShdw blurRad="38100" dist="38100" dir="2700000" algn="tl">
                    <a:srgbClr val="000000">
                      <a:alpha val="43137"/>
                    </a:srgbClr>
                  </a:outerShdw>
                </a:effectLst>
                <a:uLnTx/>
                <a:uFillTx/>
                <a:latin typeface="Calibri" panose="020F0502020204030204" pitchFamily="34" charset="0"/>
                <a:cs typeface="Calibri" panose="020F0502020204030204" pitchFamily="34" charset="0"/>
              </a:rPr>
              <a:t>IoM 0808 1624 444</a:t>
            </a:r>
          </a:p>
          <a:p>
            <a:pPr marL="360363" marR="0" lvl="0" algn="l" defTabSz="457200" rtl="0" eaLnBrk="1" fontAlgn="auto" latinLnBrk="0" hangingPunct="1">
              <a:lnSpc>
                <a:spcPct val="100000"/>
              </a:lnSpc>
              <a:spcBef>
                <a:spcPct val="20000"/>
              </a:spcBef>
              <a:spcAft>
                <a:spcPts val="0"/>
              </a:spcAft>
              <a:buClrTx/>
              <a:buSzTx/>
              <a:buFont typeface="Arial"/>
              <a:buNone/>
              <a:tabLst/>
              <a:defRPr/>
            </a:pPr>
            <a:r>
              <a:rPr kumimoji="0" lang="en-GB" b="0" i="0" u="none" strike="noStrike" kern="1200" cap="none" spc="0" normalizeH="0" baseline="0" noProof="0" dirty="0">
                <a:ln>
                  <a:noFill/>
                </a:ln>
                <a:solidFill>
                  <a:srgbClr val="002141"/>
                </a:solidFill>
                <a:effectLst>
                  <a:outerShdw blurRad="38100" dist="38100" dir="2700000" algn="tl">
                    <a:srgbClr val="000000">
                      <a:alpha val="43137"/>
                    </a:srgbClr>
                  </a:outerShdw>
                </a:effectLst>
                <a:uLnTx/>
                <a:uFillTx/>
                <a:latin typeface="Calibri" panose="020F0502020204030204" pitchFamily="34" charset="0"/>
                <a:cs typeface="Calibri" panose="020F0502020204030204" pitchFamily="34" charset="0"/>
              </a:rPr>
              <a:t>Guernsey 01481 749 000</a:t>
            </a:r>
          </a:p>
          <a:p>
            <a:pPr marL="360363" marR="0" lvl="0" algn="l" defTabSz="457200" rtl="0" eaLnBrk="1" fontAlgn="auto" latinLnBrk="0" hangingPunct="1">
              <a:lnSpc>
                <a:spcPct val="100000"/>
              </a:lnSpc>
              <a:spcBef>
                <a:spcPct val="20000"/>
              </a:spcBef>
              <a:spcAft>
                <a:spcPts val="0"/>
              </a:spcAft>
              <a:buClrTx/>
              <a:buSzTx/>
              <a:buFont typeface="Arial"/>
              <a:buNone/>
              <a:tabLst/>
              <a:defRPr/>
            </a:pPr>
            <a:r>
              <a:rPr kumimoji="0" lang="en-GB" b="0" i="0" u="none" strike="noStrike" kern="1200" cap="none" spc="0" normalizeH="0" baseline="0" noProof="0" dirty="0">
                <a:ln>
                  <a:noFill/>
                </a:ln>
                <a:solidFill>
                  <a:srgbClr val="002141"/>
                </a:solidFill>
                <a:effectLst>
                  <a:outerShdw blurRad="38100" dist="38100" dir="2700000" algn="tl">
                    <a:srgbClr val="000000">
                      <a:alpha val="43137"/>
                    </a:srgbClr>
                  </a:outerShdw>
                </a:effectLst>
                <a:uLnTx/>
                <a:uFillTx/>
                <a:latin typeface="Calibri" panose="020F0502020204030204" pitchFamily="34" charset="0"/>
                <a:cs typeface="Calibri" panose="020F0502020204030204" pitchFamily="34" charset="0"/>
              </a:rPr>
              <a:t>Jersey 01534 755 555</a:t>
            </a:r>
          </a:p>
        </p:txBody>
      </p:sp>
    </p:spTree>
    <p:extLst>
      <p:ext uri="{BB962C8B-B14F-4D97-AF65-F5344CB8AC3E}">
        <p14:creationId xmlns:p14="http://schemas.microsoft.com/office/powerpoint/2010/main" val="37861181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0363" marR="0" lvl="0" indent="-360363" algn="just" defTabSz="457200" rtl="0" eaLnBrk="1" fontAlgn="auto" latinLnBrk="0" hangingPunct="1">
              <a:lnSpc>
                <a:spcPct val="100000"/>
              </a:lnSpc>
              <a:spcBef>
                <a:spcPct val="20000"/>
              </a:spcBef>
              <a:spcAft>
                <a:spcPts val="0"/>
              </a:spcAft>
              <a:buClrTx/>
              <a:buSzTx/>
              <a:buFont typeface="Arial"/>
              <a:buNone/>
              <a:tabLst/>
              <a:defRPr/>
            </a:pPr>
            <a:r>
              <a:rPr kumimoji="0" lang="en-GB"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pitchFamily="34" charset="0"/>
                <a:cs typeface="Calibri" panose="020F0502020204030204" pitchFamily="34" charset="0"/>
              </a:rPr>
              <a:t>5.	Methodology for reporting low pressure supply</a:t>
            </a:r>
          </a:p>
          <a:p>
            <a:endParaRPr lang="en-GB" dirty="0"/>
          </a:p>
          <a:p>
            <a:endParaRPr lang="en-GB" dirty="0"/>
          </a:p>
          <a:p>
            <a:pPr marL="360363"/>
            <a:r>
              <a:rPr lang="en-GB" b="0" i="1" baseline="0" dirty="0"/>
              <a:t>If it is known that these pressures are affecting the safe performance of an appliance or the appliance is deemed to be unsafe then IGEM/G/11 Gas Industry Unsafe Situations Procedure (GIUSP) is required to be followed.</a:t>
            </a:r>
          </a:p>
        </p:txBody>
      </p:sp>
      <p:sp>
        <p:nvSpPr>
          <p:cNvPr id="4" name="Slide Number Placeholder 3"/>
          <p:cNvSpPr>
            <a:spLocks noGrp="1"/>
          </p:cNvSpPr>
          <p:nvPr>
            <p:ph type="sldNum" sz="quarter" idx="10"/>
          </p:nvPr>
        </p:nvSpPr>
        <p:spPr/>
        <p:txBody>
          <a:bodyPr/>
          <a:lstStyle/>
          <a:p>
            <a:fld id="{CD2ADF78-EEB3-4F73-AA0D-B2EFDF731B67}" type="slidenum">
              <a:rPr lang="en-GB" smtClean="0"/>
              <a:pPr/>
              <a:t>28</a:t>
            </a:fld>
            <a:endParaRPr lang="en-GB" dirty="0"/>
          </a:p>
        </p:txBody>
      </p:sp>
    </p:spTree>
    <p:extLst>
      <p:ext uri="{BB962C8B-B14F-4D97-AF65-F5344CB8AC3E}">
        <p14:creationId xmlns:p14="http://schemas.microsoft.com/office/powerpoint/2010/main" val="72963783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768" y="4733493"/>
            <a:ext cx="5438140" cy="4466987"/>
          </a:xfrm>
        </p:spPr>
        <p:txBody>
          <a:bodyPr/>
          <a:lstStyle/>
          <a:p>
            <a:pPr marL="0" marR="0" lvl="0" indent="0" algn="just" defTabSz="457200" rtl="0" eaLnBrk="1" fontAlgn="auto" latinLnBrk="0" hangingPunct="1">
              <a:lnSpc>
                <a:spcPct val="100000"/>
              </a:lnSpc>
              <a:spcBef>
                <a:spcPct val="20000"/>
              </a:spcBef>
              <a:spcAft>
                <a:spcPts val="0"/>
              </a:spcAft>
              <a:buClrTx/>
              <a:buSzTx/>
              <a:buFont typeface="Arial"/>
              <a:buNone/>
              <a:tabLst/>
              <a:defRPr/>
            </a:pPr>
            <a:r>
              <a:rPr kumimoji="0" lang="en-GB" b="0" i="0" u="none" strike="noStrike" kern="1200" cap="none" spc="0" normalizeH="0" baseline="0" noProof="0" dirty="0">
                <a:ln>
                  <a:noFill/>
                </a:ln>
                <a:solidFill>
                  <a:srgbClr val="002141"/>
                </a:solidFill>
                <a:effectLst>
                  <a:outerShdw blurRad="38100" dist="38100" dir="2700000" algn="tl">
                    <a:srgbClr val="000000">
                      <a:alpha val="43137"/>
                    </a:srgbClr>
                  </a:outerShdw>
                </a:effectLst>
                <a:uLnTx/>
                <a:uFillTx/>
                <a:latin typeface="Calibri" panose="020F0502020204030204" pitchFamily="34" charset="0"/>
                <a:cs typeface="Calibri" panose="020F0502020204030204" pitchFamily="34" charset="0"/>
              </a:rPr>
              <a:t>Throughout this process the RGE should manage their customers expectations and understand the limitations of the ESP First Call Operatives (FCO’s) </a:t>
            </a:r>
          </a:p>
          <a:p>
            <a:pPr marL="342900" marR="0" lvl="0" indent="-342900" algn="just" defTabSz="457200" rtl="0" eaLnBrk="1" fontAlgn="auto" latinLnBrk="0" hangingPunct="1">
              <a:lnSpc>
                <a:spcPct val="100000"/>
              </a:lnSpc>
              <a:spcBef>
                <a:spcPct val="20000"/>
              </a:spcBef>
              <a:spcAft>
                <a:spcPts val="0"/>
              </a:spcAft>
              <a:buClrTx/>
              <a:buSzTx/>
              <a:buFont typeface="Arial"/>
              <a:buChar char="•"/>
              <a:tabLst/>
              <a:defRPr/>
            </a:pPr>
            <a:endParaRPr kumimoji="0" lang="en-GB" b="0" i="0" u="none" strike="noStrike" kern="1200" cap="none" spc="0" normalizeH="0" baseline="0" noProof="0" dirty="0">
              <a:ln>
                <a:noFill/>
              </a:ln>
              <a:solidFill>
                <a:srgbClr val="002141"/>
              </a:solidFill>
              <a:effectLst>
                <a:outerShdw blurRad="38100" dist="38100" dir="2700000" algn="tl">
                  <a:srgbClr val="000000">
                    <a:alpha val="43137"/>
                  </a:srgbClr>
                </a:outerShdw>
              </a:effectLst>
              <a:uLnTx/>
              <a:uFillTx/>
              <a:latin typeface="Calibri" panose="020F0502020204030204" pitchFamily="34" charset="0"/>
              <a:cs typeface="Calibri" panose="020F0502020204030204" pitchFamily="34" charset="0"/>
            </a:endParaRPr>
          </a:p>
          <a:p>
            <a:pPr marL="342900" marR="0" lvl="0" indent="-342900" algn="just" defTabSz="457200" rtl="0" eaLnBrk="1" fontAlgn="auto" latinLnBrk="0" hangingPunct="1">
              <a:lnSpc>
                <a:spcPct val="100000"/>
              </a:lnSpc>
              <a:spcBef>
                <a:spcPct val="20000"/>
              </a:spcBef>
              <a:spcAft>
                <a:spcPts val="0"/>
              </a:spcAft>
              <a:buClrTx/>
              <a:buSzTx/>
              <a:buFont typeface="Arial"/>
              <a:buChar char="•"/>
              <a:tabLst/>
              <a:defRPr/>
            </a:pPr>
            <a:r>
              <a:rPr kumimoji="0" lang="en-GB" b="0" i="0" u="none" strike="noStrike" kern="1200" cap="none" spc="0" normalizeH="0" baseline="0" noProof="0" dirty="0">
                <a:ln>
                  <a:noFill/>
                </a:ln>
                <a:solidFill>
                  <a:srgbClr val="002141"/>
                </a:solidFill>
                <a:effectLst>
                  <a:outerShdw blurRad="38100" dist="38100" dir="2700000" algn="tl">
                    <a:srgbClr val="000000">
                      <a:alpha val="43137"/>
                    </a:srgbClr>
                  </a:outerShdw>
                </a:effectLst>
                <a:uLnTx/>
                <a:uFillTx/>
                <a:latin typeface="Calibri" panose="020F0502020204030204" pitchFamily="34" charset="0"/>
                <a:cs typeface="Calibri" panose="020F0502020204030204" pitchFamily="34" charset="0"/>
              </a:rPr>
              <a:t>ESP FCO’s cannot work on or set up appliances</a:t>
            </a:r>
          </a:p>
          <a:p>
            <a:pPr marL="342900" marR="0" lvl="0" indent="-342900" algn="just" defTabSz="457200" rtl="0" eaLnBrk="1" fontAlgn="auto" latinLnBrk="0" hangingPunct="1">
              <a:lnSpc>
                <a:spcPct val="100000"/>
              </a:lnSpc>
              <a:spcBef>
                <a:spcPct val="20000"/>
              </a:spcBef>
              <a:spcAft>
                <a:spcPts val="0"/>
              </a:spcAft>
              <a:buClrTx/>
              <a:buSzTx/>
              <a:buFont typeface="Arial"/>
              <a:buChar char="•"/>
              <a:tabLst/>
              <a:defRPr/>
            </a:pPr>
            <a:r>
              <a:rPr kumimoji="0" lang="en-GB" b="0" i="0" u="none" strike="noStrike" kern="1200" cap="none" spc="0" normalizeH="0" baseline="0" noProof="0" dirty="0">
                <a:ln>
                  <a:noFill/>
                </a:ln>
                <a:solidFill>
                  <a:srgbClr val="002141"/>
                </a:solidFill>
                <a:effectLst>
                  <a:outerShdw blurRad="38100" dist="38100" dir="2700000" algn="tl">
                    <a:srgbClr val="000000">
                      <a:alpha val="43137"/>
                    </a:srgbClr>
                  </a:outerShdw>
                </a:effectLst>
                <a:uLnTx/>
                <a:uFillTx/>
                <a:latin typeface="Calibri" panose="020F0502020204030204" pitchFamily="34" charset="0"/>
                <a:cs typeface="Calibri" panose="020F0502020204030204" pitchFamily="34" charset="0"/>
              </a:rPr>
              <a:t>Therefore FCO’s will need the RGE to work with them to undertake all necessary checks &amp; tests</a:t>
            </a:r>
          </a:p>
          <a:p>
            <a:pPr marL="342900" marR="0" lvl="0" indent="-342900" algn="just" defTabSz="457200" rtl="0" eaLnBrk="1" fontAlgn="auto" latinLnBrk="0" hangingPunct="1">
              <a:lnSpc>
                <a:spcPct val="100000"/>
              </a:lnSpc>
              <a:spcBef>
                <a:spcPct val="20000"/>
              </a:spcBef>
              <a:spcAft>
                <a:spcPts val="0"/>
              </a:spcAft>
              <a:buClrTx/>
              <a:buSzTx/>
              <a:buFont typeface="Arial"/>
              <a:buChar char="•"/>
              <a:tabLst/>
              <a:defRPr/>
            </a:pPr>
            <a:r>
              <a:rPr kumimoji="0" lang="en-GB" b="0" i="0" u="none" strike="noStrike" kern="1200" cap="none" spc="0" normalizeH="0" baseline="0" noProof="0" dirty="0">
                <a:ln>
                  <a:noFill/>
                </a:ln>
                <a:solidFill>
                  <a:srgbClr val="002141"/>
                </a:solidFill>
                <a:effectLst>
                  <a:outerShdw blurRad="38100" dist="38100" dir="2700000" algn="tl">
                    <a:srgbClr val="000000">
                      <a:alpha val="43137"/>
                    </a:srgbClr>
                  </a:outerShdw>
                </a:effectLst>
                <a:uLnTx/>
                <a:uFillTx/>
                <a:latin typeface="Calibri" panose="020F0502020204030204" pitchFamily="34" charset="0"/>
                <a:cs typeface="Calibri" panose="020F0502020204030204" pitchFamily="34" charset="0"/>
              </a:rPr>
              <a:t>Job reports are a critical part of the process</a:t>
            </a:r>
          </a:p>
          <a:p>
            <a:pPr marL="342900" marR="0" lvl="0" indent="-342900" algn="just" defTabSz="457200" rtl="0" eaLnBrk="1" fontAlgn="auto" latinLnBrk="0" hangingPunct="1">
              <a:lnSpc>
                <a:spcPct val="100000"/>
              </a:lnSpc>
              <a:spcBef>
                <a:spcPct val="20000"/>
              </a:spcBef>
              <a:spcAft>
                <a:spcPts val="0"/>
              </a:spcAft>
              <a:buClrTx/>
              <a:buSzTx/>
              <a:buFont typeface="Arial"/>
              <a:buChar char="•"/>
              <a:tabLst/>
              <a:defRPr/>
            </a:pPr>
            <a:r>
              <a:rPr kumimoji="0" lang="en-GB" b="0" i="0" u="none" strike="noStrike" kern="1200" cap="none" spc="0" normalizeH="0" baseline="0" noProof="0" dirty="0">
                <a:ln>
                  <a:noFill/>
                </a:ln>
                <a:solidFill>
                  <a:srgbClr val="002141"/>
                </a:solidFill>
                <a:effectLst>
                  <a:outerShdw blurRad="38100" dist="38100" dir="2700000" algn="tl">
                    <a:srgbClr val="000000">
                      <a:alpha val="43137"/>
                    </a:srgbClr>
                  </a:outerShdw>
                </a:effectLst>
                <a:uLnTx/>
                <a:uFillTx/>
                <a:latin typeface="Calibri" panose="020F0502020204030204" pitchFamily="34" charset="0"/>
                <a:cs typeface="Calibri" panose="020F0502020204030204" pitchFamily="34" charset="0"/>
              </a:rPr>
              <a:t>For a satisfactory outcome for the Gas User (customer) ESP FCO’s and RGE’s need to work together for agreed outcomes</a:t>
            </a:r>
          </a:p>
          <a:p>
            <a:pPr marL="342900" marR="0" lvl="0" indent="-342900" algn="just" defTabSz="457200" rtl="0" eaLnBrk="1" fontAlgn="auto" latinLnBrk="0" hangingPunct="1">
              <a:lnSpc>
                <a:spcPct val="100000"/>
              </a:lnSpc>
              <a:spcBef>
                <a:spcPct val="20000"/>
              </a:spcBef>
              <a:spcAft>
                <a:spcPts val="0"/>
              </a:spcAft>
              <a:buClrTx/>
              <a:buSzTx/>
              <a:buFont typeface="Arial"/>
              <a:buChar char="•"/>
              <a:tabLst/>
              <a:defRPr/>
            </a:pPr>
            <a:endParaRPr kumimoji="0" lang="en-GB" b="0" i="0" u="none" strike="noStrike" kern="1200" cap="none" spc="0" normalizeH="0" baseline="0" noProof="0" dirty="0">
              <a:ln>
                <a:noFill/>
              </a:ln>
              <a:solidFill>
                <a:srgbClr val="002141"/>
              </a:solidFill>
              <a:effectLst>
                <a:outerShdw blurRad="38100" dist="38100" dir="2700000" algn="tl">
                  <a:srgbClr val="000000">
                    <a:alpha val="43137"/>
                  </a:srgbClr>
                </a:outerShdw>
              </a:effectLst>
              <a:uLnTx/>
              <a:uFillTx/>
              <a:latin typeface="Calibri" panose="020F0502020204030204" pitchFamily="34" charset="0"/>
              <a:cs typeface="Calibri" panose="020F0502020204030204" pitchFamily="34" charset="0"/>
            </a:endParaRPr>
          </a:p>
          <a:p>
            <a:pPr marL="342900" marR="0" lvl="0" indent="-342900" algn="just" defTabSz="457200" rtl="0" eaLnBrk="1" fontAlgn="auto" latinLnBrk="0" hangingPunct="1">
              <a:lnSpc>
                <a:spcPct val="100000"/>
              </a:lnSpc>
              <a:spcBef>
                <a:spcPct val="20000"/>
              </a:spcBef>
              <a:spcAft>
                <a:spcPts val="0"/>
              </a:spcAft>
              <a:buClrTx/>
              <a:buSzTx/>
              <a:buFont typeface="Arial"/>
              <a:buChar char="•"/>
              <a:tabLst/>
              <a:defRPr/>
            </a:pPr>
            <a:r>
              <a:rPr kumimoji="0" lang="en-GB" b="0" i="0" u="none" strike="noStrike" kern="1200" cap="none" spc="0" normalizeH="0" baseline="0" noProof="0" dirty="0">
                <a:ln>
                  <a:noFill/>
                </a:ln>
                <a:solidFill>
                  <a:srgbClr val="002141"/>
                </a:solidFill>
                <a:effectLst>
                  <a:outerShdw blurRad="38100" dist="38100" dir="2700000" algn="tl">
                    <a:srgbClr val="000000">
                      <a:alpha val="43137"/>
                    </a:srgbClr>
                  </a:outerShdw>
                </a:effectLst>
                <a:uLnTx/>
                <a:uFillTx/>
                <a:latin typeface="Calibri" panose="020F0502020204030204" pitchFamily="34" charset="0"/>
                <a:cs typeface="Calibri" panose="020F0502020204030204" pitchFamily="34" charset="0"/>
              </a:rPr>
              <a:t>Think of customer!!</a:t>
            </a:r>
          </a:p>
          <a:p>
            <a:endParaRPr lang="en-GB" dirty="0"/>
          </a:p>
        </p:txBody>
      </p:sp>
    </p:spTree>
    <p:extLst>
      <p:ext uri="{BB962C8B-B14F-4D97-AF65-F5344CB8AC3E}">
        <p14:creationId xmlns:p14="http://schemas.microsoft.com/office/powerpoint/2010/main" val="38940397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GB" b="0" i="0" u="none" strike="noStrike" kern="1200" cap="none" spc="0" normalizeH="0" baseline="0" noProof="0" dirty="0">
                <a:ln>
                  <a:noFill/>
                </a:ln>
                <a:effectLst>
                  <a:outerShdw blurRad="38100" dist="38100" dir="2700000" algn="tl">
                    <a:srgbClr val="000000">
                      <a:alpha val="43137"/>
                    </a:srgbClr>
                  </a:outerShdw>
                </a:effectLst>
                <a:uLnTx/>
                <a:uFillTx/>
                <a:latin typeface="Calibri" panose="020F0502020204030204" pitchFamily="34" charset="0"/>
                <a:cs typeface="Calibri" panose="020F0502020204030204" pitchFamily="34" charset="0"/>
              </a:rPr>
              <a:t>The gas industry Working Group consisted of representation from Gas Distribution Network’s – Emergency Service Provider’s – Metering (Meter Equipment Manager’s &amp; Approved Meter Installer’s) – Registered Gas Engineer’s – Gas Businesses - Appliance Manufacturers (HHIC)</a:t>
            </a:r>
          </a:p>
          <a:p>
            <a:endParaRPr lang="en-GB" i="0" dirty="0">
              <a:effectLst/>
            </a:endParaRPr>
          </a:p>
          <a:p>
            <a:r>
              <a:rPr lang="en-GB" i="0" dirty="0">
                <a:effectLst/>
              </a:rPr>
              <a:t>The intend outcome of the WG was that:</a:t>
            </a:r>
          </a:p>
          <a:p>
            <a:r>
              <a:rPr lang="en-GB" i="0" dirty="0">
                <a:effectLst/>
              </a:rPr>
              <a:t>Incidents of low pressure would be dealt with;</a:t>
            </a:r>
          </a:p>
          <a:p>
            <a:pPr marL="171450" indent="-171450">
              <a:buFont typeface="Arial" panose="020B0604020202020204" pitchFamily="34" charset="0"/>
              <a:buChar char="•"/>
            </a:pPr>
            <a:r>
              <a:rPr lang="en-GB" i="0" dirty="0">
                <a:effectLst/>
              </a:rPr>
              <a:t>Safely</a:t>
            </a:r>
          </a:p>
          <a:p>
            <a:pPr marL="171450" indent="-171450">
              <a:buFont typeface="Arial" panose="020B0604020202020204" pitchFamily="34" charset="0"/>
              <a:buChar char="•"/>
            </a:pPr>
            <a:r>
              <a:rPr lang="en-GB" i="0" dirty="0">
                <a:effectLst/>
              </a:rPr>
              <a:t>Efficiently</a:t>
            </a:r>
          </a:p>
          <a:p>
            <a:pPr marL="171450" indent="-171450">
              <a:buFont typeface="Arial" panose="020B0604020202020204" pitchFamily="34" charset="0"/>
              <a:buChar char="•"/>
            </a:pPr>
            <a:r>
              <a:rPr lang="en-GB" i="0" dirty="0">
                <a:effectLst/>
              </a:rPr>
              <a:t>Mutually acceptable to all parties</a:t>
            </a:r>
          </a:p>
          <a:p>
            <a:pPr marL="171450" indent="-171450">
              <a:buFont typeface="Arial" panose="020B0604020202020204" pitchFamily="34" charset="0"/>
              <a:buChar char="•"/>
            </a:pPr>
            <a:r>
              <a:rPr lang="en-GB" i="0" dirty="0">
                <a:effectLst/>
              </a:rPr>
              <a:t>Customer being satisfied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dirty="0">
                <a:solidFill>
                  <a:schemeClr val="tx1"/>
                </a:solidFill>
                <a:effectLst>
                  <a:outerShdw blurRad="38100" dist="38100" dir="2700000" algn="tl">
                    <a:srgbClr val="000000">
                      <a:alpha val="43137"/>
                    </a:srgbClr>
                  </a:outerShdw>
                </a:effectLst>
              </a:rPr>
              <a:t>Understanding, acceptance &amp; trust</a:t>
            </a:r>
            <a:endParaRPr lang="en-GB" i="0" dirty="0">
              <a:effectLst/>
            </a:endParaRPr>
          </a:p>
          <a:p>
            <a:endParaRPr lang="en-GB" dirty="0"/>
          </a:p>
        </p:txBody>
      </p:sp>
      <p:sp>
        <p:nvSpPr>
          <p:cNvPr id="4" name="Slide Number Placeholder 3"/>
          <p:cNvSpPr>
            <a:spLocks noGrp="1"/>
          </p:cNvSpPr>
          <p:nvPr>
            <p:ph type="sldNum" sz="quarter" idx="10"/>
          </p:nvPr>
        </p:nvSpPr>
        <p:spPr/>
        <p:txBody>
          <a:bodyPr/>
          <a:lstStyle/>
          <a:p>
            <a:fld id="{CD2ADF78-EEB3-4F73-AA0D-B2EFDF731B67}" type="slidenum">
              <a:rPr lang="en-GB" smtClean="0"/>
              <a:pPr/>
              <a:t>3</a:t>
            </a:fld>
            <a:endParaRPr lang="en-GB" dirty="0"/>
          </a:p>
        </p:txBody>
      </p:sp>
    </p:spTree>
    <p:extLst>
      <p:ext uri="{BB962C8B-B14F-4D97-AF65-F5344CB8AC3E}">
        <p14:creationId xmlns:p14="http://schemas.microsoft.com/office/powerpoint/2010/main" val="252149234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pPr marL="360363" indent="-360363"/>
            <a:r>
              <a:rPr lang="en-GB" dirty="0"/>
              <a:t>5.	Reporting of Low Pressure process </a:t>
            </a:r>
          </a:p>
          <a:p>
            <a:endParaRPr lang="en-GB" dirty="0"/>
          </a:p>
          <a:p>
            <a:pPr marL="360363" indent="-360363"/>
            <a:r>
              <a:rPr lang="en-GB" dirty="0"/>
              <a:t>1)	GRE to:</a:t>
            </a:r>
          </a:p>
          <a:p>
            <a:pPr marL="541338" indent="-171450">
              <a:buFont typeface="Arial" panose="020B0604020202020204" pitchFamily="34" charset="0"/>
              <a:buChar char="•"/>
            </a:pPr>
            <a:r>
              <a:rPr lang="en-GB" dirty="0"/>
              <a:t>obtain a “Reference Number” for the telephone call</a:t>
            </a:r>
          </a:p>
          <a:p>
            <a:pPr marL="541338" indent="-171450">
              <a:buFont typeface="Arial" panose="020B0604020202020204" pitchFamily="34" charset="0"/>
              <a:buChar char="•"/>
            </a:pPr>
            <a:r>
              <a:rPr lang="en-GB" dirty="0"/>
              <a:t>provide their Gas Safe registration number, if requested</a:t>
            </a:r>
          </a:p>
          <a:p>
            <a:pPr marL="541338" indent="-171450">
              <a:buFont typeface="Arial" panose="020B0604020202020204" pitchFamily="34" charset="0"/>
              <a:buChar char="•"/>
            </a:pPr>
            <a:r>
              <a:rPr lang="en-GB" dirty="0"/>
              <a:t>provide their contact telephone number.</a:t>
            </a:r>
          </a:p>
          <a:p>
            <a:endParaRPr lang="en-GB" dirty="0"/>
          </a:p>
          <a:p>
            <a:pPr marL="360363" indent="-360363"/>
            <a:r>
              <a:rPr lang="en-GB" dirty="0"/>
              <a:t>2)	The ESP should attend site within 2 hours</a:t>
            </a:r>
          </a:p>
        </p:txBody>
      </p:sp>
      <p:sp>
        <p:nvSpPr>
          <p:cNvPr id="4" name="Slide Number Placeholder 3"/>
          <p:cNvSpPr>
            <a:spLocks noGrp="1"/>
          </p:cNvSpPr>
          <p:nvPr>
            <p:ph type="sldNum" sz="quarter" idx="10"/>
          </p:nvPr>
        </p:nvSpPr>
        <p:spPr/>
        <p:txBody>
          <a:bodyPr/>
          <a:lstStyle/>
          <a:p>
            <a:fld id="{CD2ADF78-EEB3-4F73-AA0D-B2EFDF731B67}" type="slidenum">
              <a:rPr lang="en-GB" smtClean="0"/>
              <a:pPr/>
              <a:t>30</a:t>
            </a:fld>
            <a:endParaRPr lang="en-GB" dirty="0"/>
          </a:p>
        </p:txBody>
      </p:sp>
    </p:spTree>
    <p:extLst>
      <p:ext uri="{BB962C8B-B14F-4D97-AF65-F5344CB8AC3E}">
        <p14:creationId xmlns:p14="http://schemas.microsoft.com/office/powerpoint/2010/main" val="378611812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GB" sz="2400" b="0" i="1"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DIN-Bold"/>
                <a:ea typeface="+mn-ea"/>
              </a:rPr>
              <a:t>Continued</a:t>
            </a:r>
          </a:p>
          <a:p>
            <a:endParaRPr lang="en-GB" dirty="0"/>
          </a:p>
          <a:p>
            <a:pPr marL="360363" indent="-360363"/>
            <a:r>
              <a:rPr lang="en-GB" dirty="0"/>
              <a:t>5.	Reporting of Low Pressure process - continued</a:t>
            </a:r>
          </a:p>
          <a:p>
            <a:endParaRPr lang="en-GB" dirty="0"/>
          </a:p>
          <a:p>
            <a:endParaRPr lang="en-GB" dirty="0"/>
          </a:p>
          <a:p>
            <a:pPr marL="360363" indent="-360363"/>
            <a:r>
              <a:rPr lang="en-GB" dirty="0"/>
              <a:t>3) 	The GSRE should wait for the ESP to attend (If the appliance is new, the GSRE needs to wait for the ESP or arrange to attend site with the ESP). </a:t>
            </a:r>
          </a:p>
          <a:p>
            <a:endParaRPr lang="en-GB" dirty="0"/>
          </a:p>
          <a:p>
            <a:pPr marL="360363"/>
            <a:r>
              <a:rPr lang="en-GB" dirty="0"/>
              <a:t>Where it is not possible for the GSRE engineer to wait, their job report should contain:</a:t>
            </a:r>
          </a:p>
          <a:p>
            <a:pPr marL="541338" indent="-171450">
              <a:buFont typeface="Arial" panose="020B0604020202020204" pitchFamily="34" charset="0"/>
              <a:buChar char="•"/>
            </a:pPr>
            <a:r>
              <a:rPr lang="en-GB" dirty="0"/>
              <a:t>confirmation that the internal pipework is correctly sized</a:t>
            </a:r>
          </a:p>
          <a:p>
            <a:pPr marL="541338" indent="-171450">
              <a:buFont typeface="Arial" panose="020B0604020202020204" pitchFamily="34" charset="0"/>
              <a:buChar char="•"/>
            </a:pPr>
            <a:r>
              <a:rPr lang="en-GB" dirty="0"/>
              <a:t>working pressure measurements taken</a:t>
            </a:r>
          </a:p>
          <a:p>
            <a:pPr marL="541338" indent="-171450">
              <a:buFont typeface="Arial" panose="020B0604020202020204" pitchFamily="34" charset="0"/>
              <a:buChar char="•"/>
            </a:pPr>
            <a:r>
              <a:rPr lang="en-GB" dirty="0"/>
              <a:t>any recent changes e.g. new appliances, meter position moved</a:t>
            </a:r>
          </a:p>
          <a:p>
            <a:pPr marL="541338" indent="-171450">
              <a:buFont typeface="Arial" panose="020B0604020202020204" pitchFamily="34" charset="0"/>
              <a:buChar char="•"/>
            </a:pPr>
            <a:r>
              <a:rPr lang="en-GB" dirty="0"/>
              <a:t>installation’s total load.</a:t>
            </a:r>
          </a:p>
          <a:p>
            <a:endParaRPr lang="en-GB" dirty="0"/>
          </a:p>
        </p:txBody>
      </p:sp>
      <p:sp>
        <p:nvSpPr>
          <p:cNvPr id="4" name="Slide Number Placeholder 3"/>
          <p:cNvSpPr>
            <a:spLocks noGrp="1"/>
          </p:cNvSpPr>
          <p:nvPr>
            <p:ph type="sldNum" sz="quarter" idx="10"/>
          </p:nvPr>
        </p:nvSpPr>
        <p:spPr/>
        <p:txBody>
          <a:bodyPr/>
          <a:lstStyle/>
          <a:p>
            <a:fld id="{CD2ADF78-EEB3-4F73-AA0D-B2EFDF731B67}" type="slidenum">
              <a:rPr lang="en-GB" smtClean="0"/>
              <a:pPr/>
              <a:t>31</a:t>
            </a:fld>
            <a:endParaRPr lang="en-GB" dirty="0"/>
          </a:p>
        </p:txBody>
      </p:sp>
    </p:spTree>
    <p:extLst>
      <p:ext uri="{BB962C8B-B14F-4D97-AF65-F5344CB8AC3E}">
        <p14:creationId xmlns:p14="http://schemas.microsoft.com/office/powerpoint/2010/main" val="378611812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768" y="4742803"/>
            <a:ext cx="5438140" cy="4466987"/>
          </a:xfrm>
        </p:spPr>
        <p:txBody>
          <a:body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GB" sz="2400" b="0" i="1"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DIN-Bold"/>
                <a:ea typeface="+mn-ea"/>
              </a:rPr>
              <a:t>Continued</a:t>
            </a:r>
          </a:p>
          <a:p>
            <a:endParaRPr lang="en-GB" dirty="0"/>
          </a:p>
          <a:p>
            <a:pPr marL="360363" indent="-360363">
              <a:buAutoNum type="arabicPeriod" startAt="5"/>
            </a:pPr>
            <a:r>
              <a:rPr lang="en-GB" dirty="0"/>
              <a:t>Reporting of Low Pressure process – continued</a:t>
            </a:r>
          </a:p>
          <a:p>
            <a:pPr marL="457200" indent="-457200">
              <a:buAutoNum type="arabicPeriod" startAt="5"/>
            </a:pPr>
            <a:endParaRPr kumimoji="0" lang="en-GB" sz="2100" b="0" i="0" u="none" strike="noStrike" kern="1200" cap="none" spc="0" normalizeH="0" baseline="0" noProof="0" dirty="0">
              <a:ln>
                <a:noFill/>
              </a:ln>
              <a:solidFill>
                <a:prstClr val="black"/>
              </a:solidFill>
              <a:effectLst/>
              <a:uLnTx/>
              <a:uFillTx/>
              <a:latin typeface="DIN-Bold"/>
              <a:ea typeface="Times New Roman" panose="02020603050405020304" pitchFamily="18" charset="0"/>
              <a:cs typeface="Times New Roman" panose="02020603050405020304" pitchFamily="18" charset="0"/>
            </a:endParaRPr>
          </a:p>
          <a:p>
            <a:pPr marL="360363">
              <a:buNone/>
            </a:pPr>
            <a:r>
              <a:rPr kumimoji="0" lang="en-GB"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And, the following actions are required, as appropriate:</a:t>
            </a:r>
          </a:p>
          <a:p>
            <a:pPr marL="541338" marR="0" lvl="0" indent="-180975" algn="just" defTabSz="457200" rtl="0" eaLnBrk="1" fontAlgn="auto" latinLnBrk="0" hangingPunct="1">
              <a:lnSpc>
                <a:spcPct val="100000"/>
              </a:lnSpc>
              <a:spcBef>
                <a:spcPct val="20000"/>
              </a:spcBef>
              <a:spcAft>
                <a:spcPts val="600"/>
              </a:spcAft>
              <a:buClrTx/>
              <a:buSzPts val="1000"/>
              <a:buFont typeface="Arial" panose="020B0604020202020204" pitchFamily="34" charset="0"/>
              <a:buChar char="•"/>
              <a:tabLst/>
              <a:defRPr/>
            </a:pPr>
            <a:r>
              <a:rPr kumimoji="0" lang="en-GB"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for an existing appliance, which affects the safe operation of any appliance e.g., combustion and/or flame stability the appliance shall be made safe in accordance with IGEM/G/11 GIUSP. </a:t>
            </a:r>
          </a:p>
          <a:p>
            <a:pPr marL="114300" marR="0" lvl="0" indent="0" algn="just" defTabSz="457200" rtl="0" eaLnBrk="1" fontAlgn="auto" latinLnBrk="0" hangingPunct="1">
              <a:lnSpc>
                <a:spcPct val="100000"/>
              </a:lnSpc>
              <a:spcBef>
                <a:spcPct val="20000"/>
              </a:spcBef>
              <a:spcAft>
                <a:spcPts val="0"/>
              </a:spcAft>
              <a:buClrTx/>
              <a:buSzTx/>
              <a:buFont typeface="Arial"/>
              <a:buNone/>
              <a:tabLst/>
              <a:defRPr/>
            </a:pPr>
            <a:endParaRPr kumimoji="0" lang="en-GB" sz="1800" b="0" i="0" u="none" strike="noStrike" kern="1200" cap="none" spc="0" normalizeH="0" baseline="0" noProof="0" dirty="0">
              <a:ln>
                <a:noFill/>
              </a:ln>
              <a:solidFill>
                <a:prstClr val="black"/>
              </a:solidFill>
              <a:effectLst/>
              <a:uLnTx/>
              <a:uFillTx/>
              <a:latin typeface="DIN-Bold"/>
              <a:ea typeface="Times New Roman" panose="02020603050405020304" pitchFamily="18" charset="0"/>
              <a:cs typeface="Times New Roman" panose="02020603050405020304" pitchFamily="18" charset="0"/>
            </a:endParaRPr>
          </a:p>
          <a:p>
            <a:pPr marL="1782763" marR="0" lvl="0" indent="-708025" algn="just" defTabSz="457200" rtl="0" eaLnBrk="1" fontAlgn="auto" latinLnBrk="0" hangingPunct="1">
              <a:lnSpc>
                <a:spcPct val="100000"/>
              </a:lnSpc>
              <a:spcBef>
                <a:spcPct val="20000"/>
              </a:spcBef>
              <a:spcAft>
                <a:spcPts val="0"/>
              </a:spcAft>
              <a:buClrTx/>
              <a:buSzTx/>
              <a:buFont typeface="Arial"/>
              <a:buNone/>
              <a:tabLst/>
              <a:defRPr/>
            </a:pPr>
            <a:r>
              <a:rPr kumimoji="0" lang="en-GB" sz="1800" b="0" i="1" u="none" strike="noStrike" kern="1200" cap="none" spc="0" normalizeH="0" baseline="0" noProof="0" dirty="0">
                <a:ln>
                  <a:noFill/>
                </a:ln>
                <a:solidFill>
                  <a:prstClr val="black"/>
                </a:solidFill>
                <a:effectLst/>
                <a:uLnTx/>
                <a:uFillTx/>
                <a:latin typeface="DIN-Bold"/>
                <a:ea typeface="Times New Roman" panose="02020603050405020304" pitchFamily="18" charset="0"/>
                <a:cs typeface="Times New Roman" panose="02020603050405020304" pitchFamily="18" charset="0"/>
              </a:rPr>
              <a:t>.</a:t>
            </a:r>
            <a:endParaRPr kumimoji="0" lang="en-GB" sz="1800" b="0" i="0" u="none" strike="noStrike" kern="1200" cap="none" spc="0" normalizeH="0" baseline="0" noProof="0" dirty="0">
              <a:ln>
                <a:noFill/>
              </a:ln>
              <a:solidFill>
                <a:prstClr val="black"/>
              </a:solidFill>
              <a:effectLst/>
              <a:uLnTx/>
              <a:uFillTx/>
              <a:latin typeface="DIN-Bold"/>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CD2ADF78-EEB3-4F73-AA0D-B2EFDF731B67}" type="slidenum">
              <a:rPr lang="en-GB" smtClean="0"/>
              <a:pPr/>
              <a:t>32</a:t>
            </a:fld>
            <a:endParaRPr lang="en-GB" dirty="0"/>
          </a:p>
        </p:txBody>
      </p:sp>
    </p:spTree>
    <p:extLst>
      <p:ext uri="{BB962C8B-B14F-4D97-AF65-F5344CB8AC3E}">
        <p14:creationId xmlns:p14="http://schemas.microsoft.com/office/powerpoint/2010/main" val="378611812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GB" sz="2400" b="0" i="1"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DIN-Bold"/>
                <a:ea typeface="+mn-ea"/>
              </a:rPr>
              <a:t>Continued</a:t>
            </a:r>
          </a:p>
          <a:p>
            <a:endParaRPr lang="en-GB" dirty="0"/>
          </a:p>
          <a:p>
            <a:pPr marL="228600" indent="-228600">
              <a:buAutoNum type="arabicPeriod" startAt="5"/>
            </a:pPr>
            <a:r>
              <a:rPr lang="en-GB" dirty="0"/>
              <a:t>Reporting of Low Pressure process – continued</a:t>
            </a:r>
          </a:p>
          <a:p>
            <a:pPr marL="457200" indent="-457200">
              <a:buAutoNum type="arabicPeriod" startAt="5"/>
            </a:pPr>
            <a:endParaRPr kumimoji="0" lang="en-GB" sz="2100" b="0" i="0" u="none" strike="noStrike" kern="1200" cap="none" spc="0" normalizeH="0" baseline="0" noProof="0" dirty="0">
              <a:ln>
                <a:noFill/>
              </a:ln>
              <a:solidFill>
                <a:prstClr val="black"/>
              </a:solidFill>
              <a:effectLst/>
              <a:uLnTx/>
              <a:uFillTx/>
              <a:latin typeface="DIN-Bold"/>
              <a:ea typeface="Times New Roman" panose="02020603050405020304" pitchFamily="18" charset="0"/>
              <a:cs typeface="Times New Roman" panose="02020603050405020304" pitchFamily="18" charset="0"/>
            </a:endParaRPr>
          </a:p>
          <a:p>
            <a:pPr marL="541338" marR="0" lvl="0" indent="-276225" algn="just" defTabSz="457200" rtl="0" eaLnBrk="1" fontAlgn="auto" latinLnBrk="0" hangingPunct="1">
              <a:lnSpc>
                <a:spcPct val="100000"/>
              </a:lnSpc>
              <a:spcBef>
                <a:spcPct val="20000"/>
              </a:spcBef>
              <a:spcAft>
                <a:spcPts val="0"/>
              </a:spcAft>
              <a:buClrTx/>
              <a:buSzPts val="1000"/>
              <a:buFont typeface="Arial" panose="020B0604020202020204" pitchFamily="34" charset="0"/>
              <a:buChar char="•"/>
              <a:tabLst/>
              <a:defRPr/>
            </a:pPr>
            <a:r>
              <a:rPr kumimoji="0" lang="en-GB"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where the installation is new, the appliance must be disconnected from the supply and sealed with appropriate fitting(s) in accordance with Reg 26(5) of the GS(I&amp;U)R as an un-commissioned appliance. </a:t>
            </a:r>
          </a:p>
          <a:p>
            <a:pPr marL="114300" marR="0" lvl="0" indent="0" algn="just" defTabSz="457200" rtl="0" eaLnBrk="1" fontAlgn="auto" latinLnBrk="0" hangingPunct="1">
              <a:lnSpc>
                <a:spcPct val="100000"/>
              </a:lnSpc>
              <a:spcBef>
                <a:spcPct val="20000"/>
              </a:spcBef>
              <a:spcAft>
                <a:spcPts val="0"/>
              </a:spcAft>
              <a:buClrTx/>
              <a:buSzTx/>
              <a:buFont typeface="Arial"/>
              <a:buNone/>
              <a:tabLst/>
              <a:defRPr/>
            </a:pPr>
            <a:endParaRPr kumimoji="0" lang="en-GB"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endParaRPr>
          </a:p>
          <a:p>
            <a:pPr marL="985838" marR="0" lvl="0" indent="-444500" algn="just" defTabSz="457200" rtl="0" eaLnBrk="1" fontAlgn="auto" latinLnBrk="0" hangingPunct="1">
              <a:lnSpc>
                <a:spcPct val="100000"/>
              </a:lnSpc>
              <a:spcBef>
                <a:spcPct val="20000"/>
              </a:spcBef>
              <a:spcAft>
                <a:spcPts val="0"/>
              </a:spcAft>
              <a:buClrTx/>
              <a:buSzTx/>
              <a:buFont typeface="Arial"/>
              <a:buNone/>
              <a:tabLst/>
              <a:defRPr/>
            </a:pPr>
            <a:r>
              <a:rPr kumimoji="0" lang="en-GB" b="0" i="1"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Note:	If this action is taken the RGE will need to be available to enable the ESP engineer to undertake a joint investigation.</a:t>
            </a:r>
            <a:endParaRPr kumimoji="0" lang="en-GB"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310080888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08025" marR="0" lvl="0" indent="-708025" algn="l" defTabSz="457200" rtl="0" eaLnBrk="1" fontAlgn="auto" latinLnBrk="0" hangingPunct="1">
              <a:lnSpc>
                <a:spcPct val="100000"/>
              </a:lnSpc>
              <a:spcBef>
                <a:spcPct val="20000"/>
              </a:spcBef>
              <a:spcAft>
                <a:spcPts val="0"/>
              </a:spcAft>
              <a:buClrTx/>
              <a:buSzTx/>
              <a:buFont typeface="Arial"/>
              <a:buNone/>
              <a:tabLst/>
              <a:defRPr/>
            </a:pPr>
            <a:r>
              <a:rPr kumimoji="0" lang="en-GB" sz="2400" b="0" i="1"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DIN-Bold"/>
                <a:ea typeface="+mn-ea"/>
              </a:rPr>
              <a:t>Continued</a:t>
            </a:r>
          </a:p>
          <a:p>
            <a:endParaRPr lang="en-GB" dirty="0"/>
          </a:p>
          <a:p>
            <a:pPr marL="360363" indent="-360363"/>
            <a:r>
              <a:rPr lang="en-GB" dirty="0"/>
              <a:t>5.	Reporting of Low Pressure process -continued</a:t>
            </a:r>
          </a:p>
          <a:p>
            <a:pPr marL="0" indent="0">
              <a:buNone/>
            </a:pPr>
            <a:endParaRPr lang="en-GB" dirty="0"/>
          </a:p>
          <a:p>
            <a:pPr marL="360363">
              <a:buNone/>
            </a:pPr>
            <a:r>
              <a:rPr lang="en-GB" dirty="0"/>
              <a:t>ESP takes responsibility for investigating the pressure issues and sharing the outcome of the investigation with the customer and GSRE, as appropriate.</a:t>
            </a:r>
          </a:p>
          <a:p>
            <a:pPr marL="0" indent="0">
              <a:buNone/>
            </a:pPr>
            <a:r>
              <a:rPr lang="en-GB" dirty="0"/>
              <a:t>	</a:t>
            </a:r>
          </a:p>
          <a:p>
            <a:pPr marL="360363" marR="0" lvl="0" algn="l" defTabSz="914400" rtl="0" eaLnBrk="1" fontAlgn="auto" latinLnBrk="0" hangingPunct="1">
              <a:lnSpc>
                <a:spcPct val="100000"/>
              </a:lnSpc>
              <a:spcBef>
                <a:spcPts val="0"/>
              </a:spcBef>
              <a:spcAft>
                <a:spcPts val="0"/>
              </a:spcAft>
              <a:buClrTx/>
              <a:buSzTx/>
              <a:buFontTx/>
              <a:buNone/>
              <a:tabLst/>
              <a:defRPr/>
            </a:pPr>
            <a:r>
              <a:rPr lang="en-GB" dirty="0"/>
              <a:t>The </a:t>
            </a:r>
            <a:r>
              <a:rPr lang="en-GB" sz="1200" b="0" dirty="0">
                <a:solidFill>
                  <a:schemeClr val="tx1"/>
                </a:solidFill>
                <a:effectLst>
                  <a:outerShdw blurRad="38100" dist="38100" dir="2700000" algn="tl">
                    <a:srgbClr val="000000">
                      <a:alpha val="43137"/>
                    </a:srgbClr>
                  </a:outerShdw>
                </a:effectLst>
              </a:rPr>
              <a:t>ESP will also undertake test in line with their company procedures</a:t>
            </a:r>
          </a:p>
          <a:p>
            <a:pPr marL="0" indent="0">
              <a:buNone/>
            </a:pPr>
            <a:endParaRPr lang="en-GB" dirty="0"/>
          </a:p>
        </p:txBody>
      </p:sp>
      <p:sp>
        <p:nvSpPr>
          <p:cNvPr id="4" name="Slide Number Placeholder 3"/>
          <p:cNvSpPr>
            <a:spLocks noGrp="1"/>
          </p:cNvSpPr>
          <p:nvPr>
            <p:ph type="sldNum" sz="quarter" idx="10"/>
          </p:nvPr>
        </p:nvSpPr>
        <p:spPr/>
        <p:txBody>
          <a:bodyPr/>
          <a:lstStyle/>
          <a:p>
            <a:fld id="{CD2ADF78-EEB3-4F73-AA0D-B2EFDF731B67}" type="slidenum">
              <a:rPr lang="en-GB" smtClean="0"/>
              <a:pPr/>
              <a:t>34</a:t>
            </a:fld>
            <a:endParaRPr lang="en-GB" dirty="0"/>
          </a:p>
        </p:txBody>
      </p:sp>
    </p:spTree>
    <p:extLst>
      <p:ext uri="{BB962C8B-B14F-4D97-AF65-F5344CB8AC3E}">
        <p14:creationId xmlns:p14="http://schemas.microsoft.com/office/powerpoint/2010/main" val="165779727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D2ADF78-EEB3-4F73-AA0D-B2EFDF731B67}" type="slidenum">
              <a:rPr lang="en-GB" smtClean="0"/>
              <a:pPr/>
              <a:t>35</a:t>
            </a:fld>
            <a:endParaRPr lang="en-GB" dirty="0"/>
          </a:p>
        </p:txBody>
      </p:sp>
    </p:spTree>
    <p:extLst>
      <p:ext uri="{BB962C8B-B14F-4D97-AF65-F5344CB8AC3E}">
        <p14:creationId xmlns:p14="http://schemas.microsoft.com/office/powerpoint/2010/main" val="168670902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pPr marL="360363" indent="-360363"/>
            <a:r>
              <a:rPr lang="en-GB" dirty="0"/>
              <a:t>6	ESP – responding to reported pressure problems (typical approach)</a:t>
            </a:r>
          </a:p>
          <a:p>
            <a:endParaRPr lang="en-GB" dirty="0"/>
          </a:p>
          <a:p>
            <a:pPr marL="360363"/>
            <a:r>
              <a:rPr lang="en-GB" dirty="0"/>
              <a:t>Initial actions - Will attend within 2 hours and take responsibility for the investigation.</a:t>
            </a:r>
          </a:p>
          <a:p>
            <a:endParaRPr lang="en-GB" dirty="0"/>
          </a:p>
          <a:p>
            <a:pPr marL="360363"/>
            <a:r>
              <a:rPr lang="en-GB" dirty="0"/>
              <a:t>Ask questions such as:</a:t>
            </a:r>
          </a:p>
          <a:p>
            <a:pPr marL="541338" indent="-171450">
              <a:buFont typeface="Arial" panose="020B0604020202020204" pitchFamily="34" charset="0"/>
              <a:buChar char="•"/>
            </a:pPr>
            <a:r>
              <a:rPr lang="en-GB" dirty="0"/>
              <a:t>What pressure measurements have already been taken? </a:t>
            </a:r>
          </a:p>
          <a:p>
            <a:pPr marL="541338" indent="-171450">
              <a:buFont typeface="Arial" panose="020B0604020202020204" pitchFamily="34" charset="0"/>
              <a:buChar char="•"/>
            </a:pPr>
            <a:r>
              <a:rPr lang="en-GB" dirty="0"/>
              <a:t>Have there been any recent changes e.g., new appliances, meter position moved, service relayed / inserted? </a:t>
            </a:r>
          </a:p>
          <a:p>
            <a:pPr marL="541338" indent="-171450">
              <a:buFont typeface="Arial" panose="020B0604020202020204" pitchFamily="34" charset="0"/>
              <a:buChar char="•"/>
            </a:pPr>
            <a:r>
              <a:rPr lang="en-GB" dirty="0"/>
              <a:t>Has internal installation pipework size been checked?</a:t>
            </a:r>
          </a:p>
          <a:p>
            <a:pPr marL="541338" indent="-171450">
              <a:buFont typeface="Arial" panose="020B0604020202020204" pitchFamily="34" charset="0"/>
              <a:buChar char="•"/>
            </a:pPr>
            <a:r>
              <a:rPr lang="en-GB" dirty="0"/>
              <a:t>Has the RGE carried out a gas rate check of the appliances?</a:t>
            </a:r>
          </a:p>
          <a:p>
            <a:pPr marL="541338" indent="-171450">
              <a:buFont typeface="Arial" panose="020B0604020202020204" pitchFamily="34" charset="0"/>
              <a:buChar char="•"/>
            </a:pPr>
            <a:r>
              <a:rPr lang="en-GB" dirty="0"/>
              <a:t>What is the total load? Does it exceed the meter capacity?</a:t>
            </a:r>
          </a:p>
        </p:txBody>
      </p:sp>
      <p:sp>
        <p:nvSpPr>
          <p:cNvPr id="4" name="Slide Number Placeholder 3"/>
          <p:cNvSpPr>
            <a:spLocks noGrp="1"/>
          </p:cNvSpPr>
          <p:nvPr>
            <p:ph type="sldNum" sz="quarter" idx="10"/>
          </p:nvPr>
        </p:nvSpPr>
        <p:spPr/>
        <p:txBody>
          <a:bodyPr/>
          <a:lstStyle/>
          <a:p>
            <a:fld id="{CD2ADF78-EEB3-4F73-AA0D-B2EFDF731B67}" type="slidenum">
              <a:rPr lang="en-GB" smtClean="0"/>
              <a:pPr/>
              <a:t>36</a:t>
            </a:fld>
            <a:endParaRPr lang="en-GB" dirty="0"/>
          </a:p>
        </p:txBody>
      </p:sp>
    </p:spTree>
    <p:extLst>
      <p:ext uri="{BB962C8B-B14F-4D97-AF65-F5344CB8AC3E}">
        <p14:creationId xmlns:p14="http://schemas.microsoft.com/office/powerpoint/2010/main" val="183299372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Then carry out the following tasks:</a:t>
            </a:r>
          </a:p>
          <a:p>
            <a:pPr marL="360363" indent="-360363"/>
            <a:r>
              <a:rPr lang="en-GB" dirty="0"/>
              <a:t>i.	If the appliance(s) are new and un commissioned, providing the RGE, with the appropriate competence is present on site, allow the new appliance(s) to be set up to operate in their commissioning mode. Then check the working pressure at the outlet of the meter installation and ECV by taking a reading to confirm that the outlet pressure of the meter after a one-minute stabilisation period is </a:t>
            </a:r>
            <a:r>
              <a:rPr kumimoji="0" lang="en-GB" b="0" i="0" u="none" strike="noStrike" kern="1200" cap="none" spc="0" normalizeH="0" baseline="0" noProof="0" dirty="0">
                <a:ln>
                  <a:noFill/>
                </a:ln>
                <a:effectLst>
                  <a:outerShdw blurRad="38100" dist="38100" dir="2700000" algn="tl">
                    <a:srgbClr val="000000">
                      <a:alpha val="43137"/>
                    </a:srgbClr>
                  </a:outerShdw>
                </a:effectLst>
                <a:uLnTx/>
                <a:uFillTx/>
                <a:ea typeface="+mn-ea"/>
              </a:rPr>
              <a:t>not less than 18.5 and not exceeding </a:t>
            </a:r>
            <a:r>
              <a:rPr lang="en-GB" dirty="0"/>
              <a:t>23 mbar.</a:t>
            </a:r>
          </a:p>
          <a:p>
            <a:endParaRPr lang="en-GB" dirty="0"/>
          </a:p>
          <a:p>
            <a:r>
              <a:rPr lang="en-GB" b="0" i="1" baseline="0" dirty="0"/>
              <a:t>Added Notes</a:t>
            </a:r>
          </a:p>
          <a:p>
            <a:pPr marL="722313" indent="-722313"/>
            <a:r>
              <a:rPr lang="en-GB" b="0" i="1" baseline="0" dirty="0"/>
              <a:t>Note 1:	If the outlet pressure of the meter installation falls outside of this range, and if necessary, in order to assist in finding the root cause of the problem, then check the working pressure with appliances operating at normal and/or high operating load*.</a:t>
            </a:r>
          </a:p>
          <a:p>
            <a:endParaRPr lang="en-GB" b="0" i="1" baseline="0" dirty="0"/>
          </a:p>
          <a:p>
            <a:pPr marL="722313" indent="-722313"/>
            <a:r>
              <a:rPr lang="en-GB" b="0" i="1" baseline="0" dirty="0"/>
              <a:t>Note 2: 	If pressures are not achieved the ESP will undertake further tests to determine if the problem is with the service (distribution network} or the meter installation</a:t>
            </a:r>
          </a:p>
          <a:p>
            <a:endParaRPr lang="en-GB" b="0" i="1" baseline="0" dirty="0"/>
          </a:p>
          <a:p>
            <a:r>
              <a:rPr lang="en-GB" b="0" i="1" baseline="0" dirty="0"/>
              <a:t>* Refer to Appendix A1.1 for definition of high operating load.</a:t>
            </a:r>
          </a:p>
        </p:txBody>
      </p:sp>
      <p:sp>
        <p:nvSpPr>
          <p:cNvPr id="4" name="Slide Number Placeholder 3"/>
          <p:cNvSpPr>
            <a:spLocks noGrp="1"/>
          </p:cNvSpPr>
          <p:nvPr>
            <p:ph type="sldNum" sz="quarter" idx="10"/>
          </p:nvPr>
        </p:nvSpPr>
        <p:spPr/>
        <p:txBody>
          <a:bodyPr/>
          <a:lstStyle/>
          <a:p>
            <a:fld id="{CD2ADF78-EEB3-4F73-AA0D-B2EFDF731B67}" type="slidenum">
              <a:rPr lang="en-GB" smtClean="0"/>
              <a:pPr/>
              <a:t>37</a:t>
            </a:fld>
            <a:endParaRPr lang="en-GB" dirty="0"/>
          </a:p>
        </p:txBody>
      </p:sp>
    </p:spTree>
    <p:extLst>
      <p:ext uri="{BB962C8B-B14F-4D97-AF65-F5344CB8AC3E}">
        <p14:creationId xmlns:p14="http://schemas.microsoft.com/office/powerpoint/2010/main" val="66419670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pPr marL="360363" indent="-360363"/>
            <a:r>
              <a:rPr lang="en-GB" dirty="0"/>
              <a:t>ii.	If the appliance(s) has been commissioned, check the working pressure at the outlet of the meter installation and ECV by operating all the appliances within the premises at a high operating load* and then take a reading to confirm that the outlet pressure of the meter after a one minute stabilisation period is </a:t>
            </a:r>
            <a:r>
              <a:rPr kumimoji="0" lang="en-GB"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ea typeface="+mn-ea"/>
              </a:rPr>
              <a:t>not less than 18.5 mbar and not exceeding </a:t>
            </a:r>
            <a:r>
              <a:rPr lang="en-GB" dirty="0"/>
              <a:t> 23 mbar. </a:t>
            </a:r>
          </a:p>
          <a:p>
            <a:endParaRPr lang="en-GB" dirty="0"/>
          </a:p>
          <a:p>
            <a:r>
              <a:rPr lang="en-GB" dirty="0"/>
              <a:t>* Refer to Appendix A1.1 for definition of high operating load.</a:t>
            </a:r>
          </a:p>
          <a:p>
            <a:endParaRPr lang="en-GB" dirty="0"/>
          </a:p>
          <a:p>
            <a:r>
              <a:rPr lang="en-GB" b="0" i="1" baseline="0" dirty="0"/>
              <a:t>Added Notes:</a:t>
            </a:r>
          </a:p>
          <a:p>
            <a:pPr marL="722313" indent="-722313"/>
            <a:r>
              <a:rPr lang="en-GB" b="0" i="1" baseline="0" dirty="0"/>
              <a:t>Note 1:	This may be at the time of an appliance service or maintenance visit.</a:t>
            </a:r>
          </a:p>
          <a:p>
            <a:endParaRPr lang="en-GB" b="0" i="1" baseline="0" dirty="0"/>
          </a:p>
          <a:p>
            <a:pPr marL="722313" indent="-722313"/>
            <a:r>
              <a:rPr lang="en-GB" b="0" i="1" baseline="0" dirty="0"/>
              <a:t>Note 2: 	If pressures are not achieved the ESP will undertake further tests to determine if the problem is with the service (distribution network} or the meter installation.</a:t>
            </a:r>
          </a:p>
          <a:p>
            <a:endParaRPr lang="en-GB" dirty="0"/>
          </a:p>
        </p:txBody>
      </p:sp>
      <p:sp>
        <p:nvSpPr>
          <p:cNvPr id="4" name="Slide Number Placeholder 3"/>
          <p:cNvSpPr>
            <a:spLocks noGrp="1"/>
          </p:cNvSpPr>
          <p:nvPr>
            <p:ph type="sldNum" sz="quarter" idx="10"/>
          </p:nvPr>
        </p:nvSpPr>
        <p:spPr/>
        <p:txBody>
          <a:bodyPr/>
          <a:lstStyle/>
          <a:p>
            <a:fld id="{CD2ADF78-EEB3-4F73-AA0D-B2EFDF731B67}" type="slidenum">
              <a:rPr lang="en-GB" smtClean="0"/>
              <a:pPr/>
              <a:t>38</a:t>
            </a:fld>
            <a:endParaRPr lang="en-GB" dirty="0"/>
          </a:p>
        </p:txBody>
      </p:sp>
    </p:spTree>
    <p:extLst>
      <p:ext uri="{BB962C8B-B14F-4D97-AF65-F5344CB8AC3E}">
        <p14:creationId xmlns:p14="http://schemas.microsoft.com/office/powerpoint/2010/main" val="324747979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5125" marR="0" lvl="0" indent="-365125" algn="ctr" defTabSz="457200" rtl="0" eaLnBrk="1" fontAlgn="auto" latinLnBrk="0" hangingPunct="1">
              <a:lnSpc>
                <a:spcPct val="100000"/>
              </a:lnSpc>
              <a:spcBef>
                <a:spcPct val="20000"/>
              </a:spcBef>
              <a:spcAft>
                <a:spcPts val="0"/>
              </a:spcAft>
              <a:buClrTx/>
              <a:buSzTx/>
              <a:buFont typeface="Arial"/>
              <a:buNone/>
              <a:tabLst/>
              <a:defRPr/>
            </a:pPr>
            <a:r>
              <a:rPr kumimoji="0" lang="en-GB" sz="2800" b="1" i="1"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DIN-Bold"/>
                <a:ea typeface="+mn-ea"/>
              </a:rPr>
              <a:t>Reminder!!</a:t>
            </a:r>
          </a:p>
          <a:p>
            <a:endParaRPr lang="en-GB" dirty="0"/>
          </a:p>
          <a:p>
            <a:pPr marL="180975" indent="-180975"/>
            <a:r>
              <a:rPr lang="en-GB" dirty="0"/>
              <a:t>* High operating load:  This is the maximum operating load for the entire gas installation in the premises for a period of high demand. To replicate this, operate:</a:t>
            </a:r>
          </a:p>
          <a:p>
            <a:pPr marL="360363" marR="0" lvl="0" indent="-276225" algn="just" defTabSz="914400" rtl="0" eaLnBrk="1" fontAlgn="auto" latinLnBrk="0" hangingPunct="1">
              <a:lnSpc>
                <a:spcPct val="115000"/>
              </a:lnSpc>
              <a:spcBef>
                <a:spcPts val="0"/>
              </a:spcBef>
              <a:spcAft>
                <a:spcPts val="1000"/>
              </a:spcAft>
              <a:buClrTx/>
              <a:buSzTx/>
              <a:buFontTx/>
              <a:buNone/>
              <a:tabLst/>
              <a:defRPr/>
            </a:pPr>
            <a:r>
              <a:rPr lang="en-GB" dirty="0"/>
              <a:t>•	the highest output appliance (typically the boiler) at its maximum load. </a:t>
            </a:r>
            <a:r>
              <a:rPr kumimoji="0" lang="en-GB" b="0" i="0" u="none" strike="noStrike" kern="1200" cap="none" spc="0" normalizeH="0" baseline="0" noProof="0" dirty="0">
                <a:ln>
                  <a:noFill/>
                </a:ln>
                <a:solidFill>
                  <a:prstClr val="black"/>
                </a:solidFill>
                <a:effectLst/>
                <a:uLnTx/>
                <a:uFillTx/>
                <a:ea typeface="+mn-ea"/>
              </a:rPr>
              <a:t>(For combination boilers, this will be hot water demand to taps, in which case operate all hot taps at full flow)</a:t>
            </a:r>
          </a:p>
          <a:p>
            <a:endParaRPr lang="en-GB" dirty="0"/>
          </a:p>
          <a:p>
            <a:pPr marL="360363" indent="-276225"/>
            <a:r>
              <a:rPr lang="en-GB" dirty="0"/>
              <a:t>•	and any other appliances at 50% load e.g. hob with 4 burners only 2 are lit.</a:t>
            </a:r>
          </a:p>
          <a:p>
            <a:endParaRPr lang="en-GB" dirty="0"/>
          </a:p>
        </p:txBody>
      </p:sp>
      <p:sp>
        <p:nvSpPr>
          <p:cNvPr id="4" name="Slide Number Placeholder 3"/>
          <p:cNvSpPr>
            <a:spLocks noGrp="1"/>
          </p:cNvSpPr>
          <p:nvPr>
            <p:ph type="sldNum" sz="quarter" idx="10"/>
          </p:nvPr>
        </p:nvSpPr>
        <p:spPr/>
        <p:txBody>
          <a:bodyPr/>
          <a:lstStyle/>
          <a:p>
            <a:fld id="{CD2ADF78-EEB3-4F73-AA0D-B2EFDF731B67}" type="slidenum">
              <a:rPr lang="en-GB" smtClean="0"/>
              <a:pPr/>
              <a:t>39</a:t>
            </a:fld>
            <a:endParaRPr lang="en-GB" dirty="0"/>
          </a:p>
        </p:txBody>
      </p:sp>
    </p:spTree>
    <p:extLst>
      <p:ext uri="{BB962C8B-B14F-4D97-AF65-F5344CB8AC3E}">
        <p14:creationId xmlns:p14="http://schemas.microsoft.com/office/powerpoint/2010/main" val="37861181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Recommendations provide</a:t>
            </a:r>
          </a:p>
          <a:p>
            <a:pPr marL="360363" indent="-360363"/>
            <a:r>
              <a:rPr lang="en-GB" dirty="0"/>
              <a:t>1	limit on the nominal gas load for domestic premises in kW</a:t>
            </a:r>
          </a:p>
          <a:p>
            <a:pPr marL="360363" indent="-360363"/>
            <a:r>
              <a:rPr lang="en-GB" dirty="0"/>
              <a:t>2	mutually agreed pressure test point</a:t>
            </a:r>
          </a:p>
          <a:p>
            <a:pPr marL="360363" indent="-360363">
              <a:buAutoNum type="arabicPlain" startAt="3"/>
            </a:pPr>
            <a:r>
              <a:rPr lang="en-GB" dirty="0"/>
              <a:t>harmonised procedures for installing appliances covering:</a:t>
            </a:r>
          </a:p>
          <a:p>
            <a:pPr marL="625475" indent="-265113">
              <a:buFont typeface="Arial" panose="020B0604020202020204" pitchFamily="34" charset="0"/>
              <a:buChar char="•"/>
            </a:pPr>
            <a:r>
              <a:rPr lang="en-GB" dirty="0"/>
              <a:t>Pre-installation</a:t>
            </a:r>
          </a:p>
          <a:p>
            <a:pPr marL="625475" indent="-265113">
              <a:buFont typeface="Arial" panose="020B0604020202020204" pitchFamily="34" charset="0"/>
              <a:buChar char="•"/>
            </a:pPr>
            <a:r>
              <a:rPr lang="en-GB" dirty="0"/>
              <a:t>commissioning</a:t>
            </a:r>
          </a:p>
          <a:p>
            <a:pPr marL="625475" indent="-265113">
              <a:buFont typeface="Arial" panose="020B0604020202020204" pitchFamily="34" charset="0"/>
              <a:buChar char="•"/>
            </a:pPr>
            <a:r>
              <a:rPr lang="en-GB" dirty="0"/>
              <a:t>post commissioning.</a:t>
            </a:r>
          </a:p>
          <a:p>
            <a:pPr marL="360363" marR="0" lvl="0" indent="-360363"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4.	</a:t>
            </a:r>
            <a:r>
              <a:rPr lang="en-GB" sz="1200" b="0" dirty="0">
                <a:effectLst>
                  <a:outerShdw blurRad="38100" dist="38100" dir="2700000" algn="tl">
                    <a:srgbClr val="000000">
                      <a:alpha val="43137"/>
                    </a:srgbClr>
                  </a:outerShdw>
                </a:effectLst>
              </a:rPr>
              <a:t>Procedures for responding to reports of low pressure supply</a:t>
            </a:r>
            <a:endParaRPr lang="en-GB" dirty="0"/>
          </a:p>
          <a:p>
            <a:pPr marL="360363" indent="-360363"/>
            <a:r>
              <a:rPr lang="en-GB" dirty="0"/>
              <a:t>5.	methodology for reporting low pressure supply</a:t>
            </a:r>
          </a:p>
          <a:p>
            <a:pPr marL="360363" indent="-360363"/>
            <a:r>
              <a:rPr lang="en-GB" dirty="0"/>
              <a:t>6.	common approach for investigating low pressure supply</a:t>
            </a:r>
          </a:p>
          <a:p>
            <a:endParaRPr lang="en-GB" dirty="0"/>
          </a:p>
        </p:txBody>
      </p:sp>
      <p:sp>
        <p:nvSpPr>
          <p:cNvPr id="4" name="Slide Number Placeholder 3"/>
          <p:cNvSpPr>
            <a:spLocks noGrp="1"/>
          </p:cNvSpPr>
          <p:nvPr>
            <p:ph type="sldNum" sz="quarter" idx="10"/>
          </p:nvPr>
        </p:nvSpPr>
        <p:spPr/>
        <p:txBody>
          <a:bodyPr/>
          <a:lstStyle/>
          <a:p>
            <a:fld id="{CD2ADF78-EEB3-4F73-AA0D-B2EFDF731B67}" type="slidenum">
              <a:rPr lang="en-GB" smtClean="0"/>
              <a:pPr/>
              <a:t>4</a:t>
            </a:fld>
            <a:endParaRPr lang="en-GB" dirty="0"/>
          </a:p>
        </p:txBody>
      </p:sp>
    </p:spTree>
    <p:extLst>
      <p:ext uri="{BB962C8B-B14F-4D97-AF65-F5344CB8AC3E}">
        <p14:creationId xmlns:p14="http://schemas.microsoft.com/office/powerpoint/2010/main" val="378611812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20000"/>
              </a:lnSpc>
              <a:spcBef>
                <a:spcPct val="20000"/>
              </a:spcBef>
              <a:spcAft>
                <a:spcPts val="0"/>
              </a:spcAft>
              <a:buClrTx/>
              <a:buSzTx/>
              <a:buFont typeface="Arial"/>
              <a:buNone/>
              <a:tabLst/>
              <a:defRPr/>
            </a:pPr>
            <a:r>
              <a:rPr kumimoji="0" lang="en-GB" sz="2400" b="1" i="1"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DIN-Bold"/>
                <a:ea typeface="+mn-ea"/>
              </a:rPr>
              <a:t>Continued</a:t>
            </a:r>
          </a:p>
          <a:p>
            <a:endParaRPr lang="en-GB" dirty="0"/>
          </a:p>
          <a:p>
            <a:r>
              <a:rPr lang="en-GB" dirty="0"/>
              <a:t>High operating load:  This is the maximum operating load for the entire gas installation in the premises for a period of high demand. </a:t>
            </a:r>
          </a:p>
          <a:p>
            <a:endParaRPr lang="en-GB" dirty="0"/>
          </a:p>
          <a:p>
            <a:pPr marL="722313" indent="-722313"/>
            <a:r>
              <a:rPr lang="en-GB" dirty="0"/>
              <a:t>Note 1	Providing the RGE, with the appropriate competence is present on site, allow the appliance(s) to be set up to operate in their commissioning mode.</a:t>
            </a:r>
          </a:p>
          <a:p>
            <a:endParaRPr lang="en-GB" dirty="0"/>
          </a:p>
          <a:p>
            <a:pPr marL="722313" indent="-722313"/>
            <a:r>
              <a:rPr lang="en-GB" dirty="0"/>
              <a:t>Note 2:	Modulating gas boilers will operate periodically at maximum output, in normal use, e.g., when heating the house from cold, or combis drawing large hot water flow rates, such as multiple showers/baths being used simultaneously. </a:t>
            </a:r>
          </a:p>
          <a:p>
            <a:endParaRPr lang="en-GB" dirty="0"/>
          </a:p>
        </p:txBody>
      </p:sp>
      <p:sp>
        <p:nvSpPr>
          <p:cNvPr id="4" name="Slide Number Placeholder 3"/>
          <p:cNvSpPr>
            <a:spLocks noGrp="1"/>
          </p:cNvSpPr>
          <p:nvPr>
            <p:ph type="sldNum" sz="quarter" idx="10"/>
          </p:nvPr>
        </p:nvSpPr>
        <p:spPr/>
        <p:txBody>
          <a:bodyPr/>
          <a:lstStyle/>
          <a:p>
            <a:fld id="{CD2ADF78-EEB3-4F73-AA0D-B2EFDF731B67}" type="slidenum">
              <a:rPr lang="en-GB" smtClean="0"/>
              <a:pPr/>
              <a:t>40</a:t>
            </a:fld>
            <a:endParaRPr lang="en-GB" dirty="0"/>
          </a:p>
        </p:txBody>
      </p:sp>
    </p:spTree>
    <p:extLst>
      <p:ext uri="{BB962C8B-B14F-4D97-AF65-F5344CB8AC3E}">
        <p14:creationId xmlns:p14="http://schemas.microsoft.com/office/powerpoint/2010/main" val="225036872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GB" sz="2400" b="1" i="1"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DIN-Bold"/>
                <a:ea typeface="+mn-ea"/>
              </a:rPr>
              <a:t>Continued</a:t>
            </a:r>
          </a:p>
          <a:p>
            <a:endParaRPr lang="en-GB" dirty="0"/>
          </a:p>
          <a:p>
            <a:r>
              <a:rPr lang="en-GB" dirty="0"/>
              <a:t>High operating load:  This is the maximum operating load for the entire gas installation in the premises for a period of high demand. </a:t>
            </a:r>
          </a:p>
          <a:p>
            <a:pPr marL="722313" indent="-722313"/>
            <a:r>
              <a:rPr lang="en-GB" dirty="0"/>
              <a:t>Note 3:	For appliances with variable rating, they are only to be operated at the agreed or set load for the installation.</a:t>
            </a:r>
          </a:p>
          <a:p>
            <a:pPr marL="722313" indent="-722313"/>
            <a:r>
              <a:rPr lang="en-GB" dirty="0"/>
              <a:t>Note 4:	Lower pressures may be experienced under winter or maintenance conditions (see Appendix 5). </a:t>
            </a:r>
          </a:p>
          <a:p>
            <a:pPr marL="722313" indent="-722313"/>
            <a:r>
              <a:rPr lang="en-GB" dirty="0"/>
              <a:t>Note 5:	Where poor pressure has been reported by the RGE and the ESP attends site then this procedure is to be undertaken in cooperation with the ESP.</a:t>
            </a:r>
          </a:p>
        </p:txBody>
      </p:sp>
      <p:sp>
        <p:nvSpPr>
          <p:cNvPr id="4" name="Slide Number Placeholder 3"/>
          <p:cNvSpPr>
            <a:spLocks noGrp="1"/>
          </p:cNvSpPr>
          <p:nvPr>
            <p:ph type="sldNum" sz="quarter" idx="10"/>
          </p:nvPr>
        </p:nvSpPr>
        <p:spPr/>
        <p:txBody>
          <a:bodyPr/>
          <a:lstStyle/>
          <a:p>
            <a:fld id="{CD2ADF78-EEB3-4F73-AA0D-B2EFDF731B67}" type="slidenum">
              <a:rPr lang="en-GB" smtClean="0"/>
              <a:pPr/>
              <a:t>41</a:t>
            </a:fld>
            <a:endParaRPr lang="en-GB" dirty="0"/>
          </a:p>
        </p:txBody>
      </p:sp>
    </p:spTree>
    <p:extLst>
      <p:ext uri="{BB962C8B-B14F-4D97-AF65-F5344CB8AC3E}">
        <p14:creationId xmlns:p14="http://schemas.microsoft.com/office/powerpoint/2010/main" val="177164721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dirty="0"/>
              <a:t>In the case where pressures are found to be operating within the range </a:t>
            </a:r>
            <a:r>
              <a:rPr kumimoji="0" lang="en-GB"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ea typeface="+mn-ea"/>
              </a:rPr>
              <a:t>not less than 18.5 mbar and not exceeding </a:t>
            </a:r>
            <a:r>
              <a:rPr lang="en-GB" dirty="0"/>
              <a:t>23 mbar on the outlet of the meter, arrangements are deemed to be fully satisfactory with any possible issue associated with downstream pipework or the boiler/appliance.</a:t>
            </a:r>
          </a:p>
          <a:p>
            <a:endParaRPr lang="en-GB" dirty="0"/>
          </a:p>
          <a:p>
            <a:r>
              <a:rPr lang="en-GB" dirty="0"/>
              <a:t>Table 1 below summarises a range of scenarios, indicating where further investigation is required and, in certain cases, the areas in which any investigation may focus.</a:t>
            </a:r>
          </a:p>
        </p:txBody>
      </p:sp>
    </p:spTree>
    <p:extLst>
      <p:ext uri="{BB962C8B-B14F-4D97-AF65-F5344CB8AC3E}">
        <p14:creationId xmlns:p14="http://schemas.microsoft.com/office/powerpoint/2010/main" val="133168304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46510" y="8491711"/>
            <a:ext cx="5671398" cy="690429"/>
          </a:xfrm>
        </p:spPr>
        <p:txBody>
          <a:bodyPr/>
          <a:lstStyle/>
          <a:p>
            <a:endParaRPr lang="en-GB" dirty="0"/>
          </a:p>
          <a:p>
            <a:r>
              <a:rPr lang="en-GB" dirty="0"/>
              <a:t>The Table 1 summarises a range of scenarios, indicating where further investigation is required and, in certain cases, the areas in which any investigation may focus.</a:t>
            </a:r>
          </a:p>
          <a:p>
            <a:endParaRPr lang="en-GB" dirty="0"/>
          </a:p>
        </p:txBody>
      </p:sp>
      <p:pic>
        <p:nvPicPr>
          <p:cNvPr id="6" name="Picture 5">
            <a:extLst>
              <a:ext uri="{FF2B5EF4-FFF2-40B4-BE49-F238E27FC236}">
                <a16:creationId xmlns:a16="http://schemas.microsoft.com/office/drawing/2014/main" id="{741E5342-E670-4201-D9B4-34E7FD2F48D2}"/>
              </a:ext>
            </a:extLst>
          </p:cNvPr>
          <p:cNvPicPr>
            <a:picLocks noChangeAspect="1"/>
          </p:cNvPicPr>
          <p:nvPr/>
        </p:nvPicPr>
        <p:blipFill>
          <a:blip r:embed="rId3"/>
          <a:stretch>
            <a:fillRect/>
          </a:stretch>
        </p:blipFill>
        <p:spPr>
          <a:xfrm>
            <a:off x="260614" y="858863"/>
            <a:ext cx="5802519" cy="7776864"/>
          </a:xfrm>
          <a:prstGeom prst="rect">
            <a:avLst/>
          </a:prstGeom>
        </p:spPr>
      </p:pic>
    </p:spTree>
    <p:extLst>
      <p:ext uri="{BB962C8B-B14F-4D97-AF65-F5344CB8AC3E}">
        <p14:creationId xmlns:p14="http://schemas.microsoft.com/office/powerpoint/2010/main" val="27440082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D2ADF78-EEB3-4F73-AA0D-B2EFDF731B67}" type="slidenum">
              <a:rPr lang="en-GB" smtClean="0"/>
              <a:pPr/>
              <a:t>44</a:t>
            </a:fld>
            <a:endParaRPr lang="en-GB" dirty="0"/>
          </a:p>
        </p:txBody>
      </p:sp>
    </p:spTree>
    <p:extLst>
      <p:ext uri="{BB962C8B-B14F-4D97-AF65-F5344CB8AC3E}">
        <p14:creationId xmlns:p14="http://schemas.microsoft.com/office/powerpoint/2010/main" val="166123643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D2ADF78-EEB3-4F73-AA0D-B2EFDF731B67}" type="slidenum">
              <a:rPr lang="en-GB" smtClean="0"/>
              <a:pPr/>
              <a:t>45</a:t>
            </a:fld>
            <a:endParaRPr lang="en-GB" dirty="0"/>
          </a:p>
        </p:txBody>
      </p:sp>
    </p:spTree>
    <p:extLst>
      <p:ext uri="{BB962C8B-B14F-4D97-AF65-F5344CB8AC3E}">
        <p14:creationId xmlns:p14="http://schemas.microsoft.com/office/powerpoint/2010/main" val="383253999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D2ADF78-EEB3-4F73-AA0D-B2EFDF731B67}" type="slidenum">
              <a:rPr lang="en-GB" smtClean="0"/>
              <a:pPr/>
              <a:t>46</a:t>
            </a:fld>
            <a:endParaRPr lang="en-GB" dirty="0"/>
          </a:p>
        </p:txBody>
      </p:sp>
    </p:spTree>
    <p:extLst>
      <p:ext uri="{BB962C8B-B14F-4D97-AF65-F5344CB8AC3E}">
        <p14:creationId xmlns:p14="http://schemas.microsoft.com/office/powerpoint/2010/main" val="205547469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D2ADF78-EEB3-4F73-AA0D-B2EFDF731B67}" type="slidenum">
              <a:rPr lang="en-GB" smtClean="0"/>
              <a:pPr/>
              <a:t>47</a:t>
            </a:fld>
            <a:endParaRPr lang="en-GB" dirty="0"/>
          </a:p>
        </p:txBody>
      </p:sp>
    </p:spTree>
    <p:extLst>
      <p:ext uri="{BB962C8B-B14F-4D97-AF65-F5344CB8AC3E}">
        <p14:creationId xmlns:p14="http://schemas.microsoft.com/office/powerpoint/2010/main" val="297465211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pPr marL="360363" indent="-360363"/>
            <a:r>
              <a:rPr lang="en-GB" dirty="0"/>
              <a:t>7.	Follow up actions </a:t>
            </a:r>
          </a:p>
          <a:p>
            <a:endParaRPr lang="en-GB" dirty="0"/>
          </a:p>
          <a:p>
            <a:pPr marL="360363"/>
            <a:r>
              <a:rPr lang="en-GB" dirty="0"/>
              <a:t>The ESP may carry out further investigations including the standard service 6-minute average pressure test under normal load conditions. </a:t>
            </a:r>
          </a:p>
          <a:p>
            <a:endParaRPr lang="en-GB" dirty="0"/>
          </a:p>
          <a:p>
            <a:pPr marL="360363"/>
            <a:r>
              <a:rPr lang="en-GB" dirty="0"/>
              <a:t>If the average working pressure over a six minute period at the outlet of the ECV is unsatisfactory, and problem limited to a single property, the investigation should focus on the service pipe. Where problems are experienced at adjoining premises, or where there is any history of problems at adjacent properties, the possibility of a wider underlying issue should be considered.</a:t>
            </a:r>
          </a:p>
        </p:txBody>
      </p:sp>
    </p:spTree>
    <p:extLst>
      <p:ext uri="{BB962C8B-B14F-4D97-AF65-F5344CB8AC3E}">
        <p14:creationId xmlns:p14="http://schemas.microsoft.com/office/powerpoint/2010/main" val="396600843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dirty="0"/>
              <a:t>	Checking for incident conditions</a:t>
            </a:r>
          </a:p>
          <a:p>
            <a:endParaRPr lang="en-GB" dirty="0"/>
          </a:p>
          <a:p>
            <a:r>
              <a:rPr lang="en-GB" dirty="0"/>
              <a:t>Where poor pressure in wider vicinity is confirmed - request support and start an investigation to determine the extent of the affected area by:</a:t>
            </a:r>
          </a:p>
          <a:p>
            <a:pPr marL="360363" indent="-360363"/>
            <a:r>
              <a:rPr lang="en-GB" dirty="0"/>
              <a:t>a)	Checking opposite and adjacent premises</a:t>
            </a:r>
          </a:p>
          <a:p>
            <a:pPr marL="360363" indent="-360363"/>
            <a:r>
              <a:rPr lang="en-GB" dirty="0"/>
              <a:t>b)	Checking pressures at strategic locations in the surrounding area and extremities of the mains, as appropriate.</a:t>
            </a:r>
          </a:p>
        </p:txBody>
      </p:sp>
      <p:sp>
        <p:nvSpPr>
          <p:cNvPr id="4" name="Slide Number Placeholder 3"/>
          <p:cNvSpPr>
            <a:spLocks noGrp="1"/>
          </p:cNvSpPr>
          <p:nvPr>
            <p:ph type="sldNum" sz="quarter" idx="10"/>
          </p:nvPr>
        </p:nvSpPr>
        <p:spPr/>
        <p:txBody>
          <a:bodyPr/>
          <a:lstStyle/>
          <a:p>
            <a:fld id="{CD2ADF78-EEB3-4F73-AA0D-B2EFDF731B67}" type="slidenum">
              <a:rPr lang="en-GB" smtClean="0"/>
              <a:pPr/>
              <a:t>49</a:t>
            </a:fld>
            <a:endParaRPr lang="en-GB" dirty="0"/>
          </a:p>
        </p:txBody>
      </p:sp>
    </p:spTree>
    <p:extLst>
      <p:ext uri="{BB962C8B-B14F-4D97-AF65-F5344CB8AC3E}">
        <p14:creationId xmlns:p14="http://schemas.microsoft.com/office/powerpoint/2010/main" val="26758733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D2ADF78-EEB3-4F73-AA0D-B2EFDF731B67}" type="slidenum">
              <a:rPr lang="en-GB" smtClean="0"/>
              <a:pPr/>
              <a:t>5</a:t>
            </a:fld>
            <a:endParaRPr lang="en-GB" dirty="0"/>
          </a:p>
        </p:txBody>
      </p:sp>
    </p:spTree>
    <p:extLst>
      <p:ext uri="{BB962C8B-B14F-4D97-AF65-F5344CB8AC3E}">
        <p14:creationId xmlns:p14="http://schemas.microsoft.com/office/powerpoint/2010/main" val="194719148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dirty="0"/>
              <a:t>Pressure problems are escalated to a manager in the following circumstances;</a:t>
            </a:r>
          </a:p>
          <a:p>
            <a:pPr marL="360363" indent="-360363"/>
            <a:r>
              <a:rPr lang="en-GB" dirty="0"/>
              <a:t>c)	Where the pressure problem is affecting more than 2 domestic premises or a critical load</a:t>
            </a:r>
          </a:p>
          <a:p>
            <a:pPr marL="360363" indent="-360363"/>
            <a:r>
              <a:rPr lang="en-GB" dirty="0"/>
              <a:t>d)	If the supply pressure is fluctuating due to water ingress</a:t>
            </a:r>
          </a:p>
          <a:p>
            <a:pPr marL="360363" indent="-360363"/>
            <a:r>
              <a:rPr lang="en-GB" dirty="0"/>
              <a:t>e)	A district governor is suspected to be causing the problem</a:t>
            </a:r>
          </a:p>
          <a:p>
            <a:pPr marL="360363" indent="-360363"/>
            <a:r>
              <a:rPr lang="en-GB" dirty="0"/>
              <a:t>f)	If higher pressures than expected are encountered (e.g., above 75 mbar on a LP network).</a:t>
            </a:r>
          </a:p>
        </p:txBody>
      </p:sp>
      <p:sp>
        <p:nvSpPr>
          <p:cNvPr id="4" name="Slide Number Placeholder 3"/>
          <p:cNvSpPr>
            <a:spLocks noGrp="1"/>
          </p:cNvSpPr>
          <p:nvPr>
            <p:ph type="sldNum" sz="quarter" idx="10"/>
          </p:nvPr>
        </p:nvSpPr>
        <p:spPr/>
        <p:txBody>
          <a:bodyPr/>
          <a:lstStyle/>
          <a:p>
            <a:fld id="{CD2ADF78-EEB3-4F73-AA0D-B2EFDF731B67}" type="slidenum">
              <a:rPr lang="en-GB" smtClean="0"/>
              <a:pPr/>
              <a:t>50</a:t>
            </a:fld>
            <a:endParaRPr lang="en-GB" dirty="0"/>
          </a:p>
        </p:txBody>
      </p:sp>
    </p:spTree>
    <p:extLst>
      <p:ext uri="{BB962C8B-B14F-4D97-AF65-F5344CB8AC3E}">
        <p14:creationId xmlns:p14="http://schemas.microsoft.com/office/powerpoint/2010/main" val="275566127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dirty="0"/>
              <a:t>If this is due to temporary Network conditions, explain this to the customer/RGE with a likely timescale for the Network to return to normal operating conditions.</a:t>
            </a:r>
          </a:p>
        </p:txBody>
      </p:sp>
      <p:sp>
        <p:nvSpPr>
          <p:cNvPr id="4" name="Slide Number Placeholder 3"/>
          <p:cNvSpPr>
            <a:spLocks noGrp="1"/>
          </p:cNvSpPr>
          <p:nvPr>
            <p:ph type="sldNum" sz="quarter" idx="10"/>
          </p:nvPr>
        </p:nvSpPr>
        <p:spPr/>
        <p:txBody>
          <a:bodyPr/>
          <a:lstStyle/>
          <a:p>
            <a:fld id="{CD2ADF78-EEB3-4F73-AA0D-B2EFDF731B67}" type="slidenum">
              <a:rPr lang="en-GB" smtClean="0"/>
              <a:pPr/>
              <a:t>51</a:t>
            </a:fld>
            <a:endParaRPr lang="en-GB" dirty="0"/>
          </a:p>
        </p:txBody>
      </p:sp>
    </p:spTree>
    <p:extLst>
      <p:ext uri="{BB962C8B-B14F-4D97-AF65-F5344CB8AC3E}">
        <p14:creationId xmlns:p14="http://schemas.microsoft.com/office/powerpoint/2010/main" val="260007302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dirty="0"/>
              <a:t>Actions to resolve service fault</a:t>
            </a:r>
          </a:p>
          <a:p>
            <a:endParaRPr lang="en-GB" dirty="0"/>
          </a:p>
          <a:p>
            <a:r>
              <a:rPr lang="en-GB" dirty="0"/>
              <a:t>If the investigation leads to the conclusion that the service is at fault:</a:t>
            </a:r>
          </a:p>
          <a:p>
            <a:pPr marL="360363" indent="-360363"/>
            <a:r>
              <a:rPr lang="en-GB" dirty="0"/>
              <a:t>a)	Check the condition of the service – clear of rust and water? </a:t>
            </a:r>
          </a:p>
          <a:p>
            <a:pPr marL="360363" indent="-360363"/>
            <a:r>
              <a:rPr lang="en-GB" dirty="0"/>
              <a:t>b)	Check the size of the service </a:t>
            </a:r>
          </a:p>
          <a:p>
            <a:pPr marL="360363" indent="-360363"/>
            <a:r>
              <a:rPr lang="en-GB" dirty="0"/>
              <a:t>c)	Check the pressure drop across the service</a:t>
            </a:r>
          </a:p>
          <a:p>
            <a:pPr marL="360363" indent="-360363"/>
            <a:r>
              <a:rPr lang="en-GB" dirty="0"/>
              <a:t>d)	Replace the service if required.</a:t>
            </a:r>
          </a:p>
          <a:p>
            <a:endParaRPr lang="en-GB" dirty="0"/>
          </a:p>
          <a:p>
            <a:r>
              <a:rPr lang="en-GB" dirty="0"/>
              <a:t>On establishing the necessary course of action, explain this to the customer/RGE/AMI with a likely timescale for resolution.</a:t>
            </a:r>
          </a:p>
        </p:txBody>
      </p:sp>
      <p:sp>
        <p:nvSpPr>
          <p:cNvPr id="4" name="Slide Number Placeholder 3"/>
          <p:cNvSpPr>
            <a:spLocks noGrp="1"/>
          </p:cNvSpPr>
          <p:nvPr>
            <p:ph type="sldNum" sz="quarter" idx="10"/>
          </p:nvPr>
        </p:nvSpPr>
        <p:spPr/>
        <p:txBody>
          <a:bodyPr/>
          <a:lstStyle/>
          <a:p>
            <a:fld id="{CD2ADF78-EEB3-4F73-AA0D-B2EFDF731B67}" type="slidenum">
              <a:rPr lang="en-GB" smtClean="0"/>
              <a:pPr/>
              <a:t>52</a:t>
            </a:fld>
            <a:endParaRPr lang="en-GB" dirty="0"/>
          </a:p>
        </p:txBody>
      </p:sp>
    </p:spTree>
    <p:extLst>
      <p:ext uri="{BB962C8B-B14F-4D97-AF65-F5344CB8AC3E}">
        <p14:creationId xmlns:p14="http://schemas.microsoft.com/office/powerpoint/2010/main" val="306188271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GB" sz="1400" b="0" i="0" u="none" strike="noStrike" kern="1200" cap="none" spc="0" normalizeH="0" baseline="0" noProof="0" dirty="0">
                <a:ln>
                  <a:noFill/>
                </a:ln>
                <a:effectLst>
                  <a:outerShdw blurRad="38100" dist="38100" dir="2700000" algn="tl">
                    <a:srgbClr val="000000">
                      <a:alpha val="43137"/>
                    </a:srgbClr>
                  </a:outerShdw>
                </a:effectLst>
                <a:uLnTx/>
                <a:uFillTx/>
                <a:ea typeface="+mn-ea"/>
              </a:rPr>
              <a:t>Finally IGEM/G/13 will go through a full review within 18 months to ensure it is fit for purpose!</a:t>
            </a:r>
          </a:p>
          <a:p>
            <a:r>
              <a:rPr lang="en-GB" sz="1400" dirty="0"/>
              <a:t>		</a:t>
            </a:r>
          </a:p>
          <a:p>
            <a:endParaRPr lang="en-GB" sz="1400" dirty="0"/>
          </a:p>
          <a:p>
            <a:r>
              <a:rPr lang="en-GB" sz="1400" dirty="0"/>
              <a:t>		ANY QUESTIONS?</a:t>
            </a:r>
          </a:p>
          <a:p>
            <a:endParaRPr lang="en-GB" dirty="0"/>
          </a:p>
        </p:txBody>
      </p:sp>
      <p:sp>
        <p:nvSpPr>
          <p:cNvPr id="4" name="Slide Number Placeholder 3"/>
          <p:cNvSpPr>
            <a:spLocks noGrp="1"/>
          </p:cNvSpPr>
          <p:nvPr>
            <p:ph type="sldNum" sz="quarter" idx="10"/>
          </p:nvPr>
        </p:nvSpPr>
        <p:spPr/>
        <p:txBody>
          <a:bodyPr/>
          <a:lstStyle/>
          <a:p>
            <a:fld id="{CD2ADF78-EEB3-4F73-AA0D-B2EFDF731B67}" type="slidenum">
              <a:rPr lang="en-GB" smtClean="0">
                <a:solidFill>
                  <a:prstClr val="black"/>
                </a:solidFill>
              </a:rPr>
              <a:pPr/>
              <a:t>53</a:t>
            </a:fld>
            <a:endParaRPr lang="en-GB" dirty="0">
              <a:solidFill>
                <a:prstClr val="black"/>
              </a:solidFill>
            </a:endParaRPr>
          </a:p>
        </p:txBody>
      </p:sp>
    </p:spTree>
    <p:extLst>
      <p:ext uri="{BB962C8B-B14F-4D97-AF65-F5344CB8AC3E}">
        <p14:creationId xmlns:p14="http://schemas.microsoft.com/office/powerpoint/2010/main" val="37861181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domestic gas load is capped at gross 65kW.</a:t>
            </a:r>
          </a:p>
          <a:p>
            <a:endParaRPr lang="en-GB" dirty="0"/>
          </a:p>
          <a:p>
            <a:r>
              <a:rPr lang="en-GB" dirty="0"/>
              <a:t>However, any existing gas service is likely to have been designed for demand appropriate to the property type and appliances at the time it was constructed. It cannot be assumed that the existing service has been designed for</a:t>
            </a:r>
          </a:p>
          <a:p>
            <a:r>
              <a:rPr lang="en-GB" dirty="0"/>
              <a:t> 6 cu m per h. </a:t>
            </a:r>
          </a:p>
          <a:p>
            <a:endParaRPr lang="en-GB" baseline="0" dirty="0"/>
          </a:p>
          <a:p>
            <a:endParaRPr lang="en-GB" dirty="0"/>
          </a:p>
          <a:p>
            <a:endParaRPr lang="en-GB" dirty="0"/>
          </a:p>
        </p:txBody>
      </p:sp>
      <p:sp>
        <p:nvSpPr>
          <p:cNvPr id="4" name="Slide Number Placeholder 3"/>
          <p:cNvSpPr>
            <a:spLocks noGrp="1"/>
          </p:cNvSpPr>
          <p:nvPr>
            <p:ph type="sldNum" sz="quarter" idx="10"/>
          </p:nvPr>
        </p:nvSpPr>
        <p:spPr/>
        <p:txBody>
          <a:bodyPr/>
          <a:lstStyle/>
          <a:p>
            <a:fld id="{CD2ADF78-EEB3-4F73-AA0D-B2EFDF731B67}" type="slidenum">
              <a:rPr lang="en-GB" smtClean="0"/>
              <a:pPr/>
              <a:t>6</a:t>
            </a:fld>
            <a:endParaRPr lang="en-GB" dirty="0"/>
          </a:p>
        </p:txBody>
      </p:sp>
    </p:spTree>
    <p:extLst>
      <p:ext uri="{BB962C8B-B14F-4D97-AF65-F5344CB8AC3E}">
        <p14:creationId xmlns:p14="http://schemas.microsoft.com/office/powerpoint/2010/main" val="37861181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767" y="4714410"/>
            <a:ext cx="5438140" cy="4466987"/>
          </a:xfrm>
        </p:spPr>
        <p:txBody>
          <a:bodyPr/>
          <a:lstStyle/>
          <a:p>
            <a:endParaRPr lang="en-GB" dirty="0"/>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GB"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pitchFamily="34" charset="0"/>
                <a:cs typeface="Calibri" panose="020F0502020204030204" pitchFamily="34" charset="0"/>
              </a:rPr>
              <a:t>Domestic services and load capacity demand are assessed from IGEM and BSI documents</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GB"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pitchFamily="34" charset="0"/>
              <a:cs typeface="Calibri" panose="020F050202020403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GB"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pitchFamily="34" charset="0"/>
                <a:cs typeface="Calibri" panose="020F0502020204030204" pitchFamily="34" charset="0"/>
              </a:rPr>
              <a:t>Some installations will have the  service capacity labelled on the ECV</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GB"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pitchFamily="34" charset="0"/>
              <a:cs typeface="Calibri" panose="020F050202020403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GB"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pitchFamily="34" charset="0"/>
                <a:cs typeface="Calibri" panose="020F0502020204030204" pitchFamily="34" charset="0"/>
              </a:rPr>
              <a:t>However RGE’s need to make assessments and judgements on capacity and pressures before starting the process of advising gas users on new appliances</a:t>
            </a:r>
          </a:p>
          <a:p>
            <a:endParaRPr lang="en-GB" dirty="0"/>
          </a:p>
          <a:p>
            <a:r>
              <a:rPr lang="en-GB" dirty="0"/>
              <a:t>This is based upon the current design of domestic services provided</a:t>
            </a:r>
            <a:r>
              <a:rPr lang="en-GB" baseline="0" dirty="0"/>
              <a:t> in IGEM/GL/1.</a:t>
            </a:r>
          </a:p>
          <a:p>
            <a:endParaRPr lang="en-GB" dirty="0"/>
          </a:p>
          <a:p>
            <a:r>
              <a:rPr lang="en-GB" dirty="0"/>
              <a:t>Clause 4.2.3</a:t>
            </a:r>
            <a:r>
              <a:rPr lang="en-GB" baseline="0" dirty="0"/>
              <a:t> </a:t>
            </a:r>
            <a:r>
              <a:rPr lang="en-GB" dirty="0"/>
              <a:t>Supplies to individual domestic consumers</a:t>
            </a:r>
          </a:p>
          <a:p>
            <a:endParaRPr lang="en-GB" dirty="0"/>
          </a:p>
          <a:p>
            <a:r>
              <a:rPr lang="en-GB" dirty="0"/>
              <a:t>The design flow rate should be based on the estimated maximum demand which should be assessed from BS 6400-1 or 2, as appropriate.</a:t>
            </a:r>
          </a:p>
          <a:p>
            <a:r>
              <a:rPr lang="en-GB" dirty="0"/>
              <a:t>This British Standard specifies requirements for the installation, exchange, relocation, maintenance and removal of credit or prepayment diaphragm and</a:t>
            </a:r>
          </a:p>
          <a:p>
            <a:r>
              <a:rPr lang="en-GB" dirty="0"/>
              <a:t>ultrasonic gas meters with a maximum capacity not exceeding 6 m³/h.</a:t>
            </a:r>
          </a:p>
          <a:p>
            <a:endParaRPr lang="en-GB" b="0" baseline="0" dirty="0"/>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GB"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pitchFamily="34" charset="0"/>
                <a:cs typeface="Calibri" panose="020F0502020204030204" pitchFamily="34" charset="0"/>
              </a:rPr>
              <a:t>Where there are valid concerns the following procedure should be used:</a:t>
            </a:r>
          </a:p>
          <a:p>
            <a:endParaRPr lang="en-GB" b="1" dirty="0"/>
          </a:p>
          <a:p>
            <a:endParaRPr lang="en-GB" dirty="0"/>
          </a:p>
        </p:txBody>
      </p:sp>
      <p:sp>
        <p:nvSpPr>
          <p:cNvPr id="4" name="Slide Number Placeholder 3"/>
          <p:cNvSpPr>
            <a:spLocks noGrp="1"/>
          </p:cNvSpPr>
          <p:nvPr>
            <p:ph type="sldNum" sz="quarter" idx="10"/>
          </p:nvPr>
        </p:nvSpPr>
        <p:spPr/>
        <p:txBody>
          <a:bodyPr/>
          <a:lstStyle/>
          <a:p>
            <a:fld id="{CD2ADF78-EEB3-4F73-AA0D-B2EFDF731B67}" type="slidenum">
              <a:rPr lang="en-GB" smtClean="0"/>
              <a:pPr/>
              <a:t>7</a:t>
            </a:fld>
            <a:endParaRPr lang="en-GB" dirty="0"/>
          </a:p>
        </p:txBody>
      </p:sp>
    </p:spTree>
    <p:extLst>
      <p:ext uri="{BB962C8B-B14F-4D97-AF65-F5344CB8AC3E}">
        <p14:creationId xmlns:p14="http://schemas.microsoft.com/office/powerpoint/2010/main" val="37861181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457200" rtl="0" eaLnBrk="1" fontAlgn="auto" latinLnBrk="0" hangingPunct="1">
              <a:lnSpc>
                <a:spcPct val="107000"/>
              </a:lnSpc>
              <a:spcBef>
                <a:spcPct val="20000"/>
              </a:spcBef>
              <a:spcAft>
                <a:spcPts val="800"/>
              </a:spcAft>
              <a:buClrTx/>
              <a:buSzTx/>
              <a:buFont typeface="Arial"/>
              <a:buNone/>
              <a:tabLst>
                <a:tab pos="2286000" algn="l"/>
                <a:tab pos="2730500" algn="l"/>
              </a:tabLst>
              <a:defRPr/>
            </a:pPr>
            <a:r>
              <a:rPr kumimoji="0" lang="en-GB" b="0" i="0" u="none" strike="noStrike" kern="1200" cap="none" spc="0" normalizeH="0" baseline="0" noProof="0" dirty="0">
                <a:ln>
                  <a:noFill/>
                </a:ln>
                <a:solidFill>
                  <a:srgbClr val="002141"/>
                </a:solidFill>
                <a:effectLst>
                  <a:outerShdw blurRad="38100" dist="38100" dir="2700000" algn="tl">
                    <a:srgbClr val="000000">
                      <a:alpha val="43137"/>
                    </a:srgbClr>
                  </a:outerShdw>
                </a:effectLst>
                <a:uLnTx/>
                <a:uFillTx/>
                <a:latin typeface="Calibri" panose="020F0502020204030204" pitchFamily="34" charset="0"/>
                <a:ea typeface="Times New Roman" panose="02020603050405020304" pitchFamily="18" charset="0"/>
                <a:cs typeface="Calibri" panose="020F0502020204030204" pitchFamily="34" charset="0"/>
              </a:rPr>
              <a:t>In order to confirm the supply capacity an application can be made to the gas supply company (Gas Transporter), who will usually be Cadent, NGN, SGN or WWU. There are independent gas transporters so the customer can check through their gas supplier who the GT is</a:t>
            </a:r>
            <a:endParaRPr kumimoji="0" lang="en-GB" b="0" i="0" u="none" strike="noStrike" kern="1200" cap="none" spc="0" normalizeH="0" baseline="0" noProof="0" dirty="0">
              <a:ln>
                <a:noFill/>
              </a:ln>
              <a:solidFill>
                <a:srgbClr val="002141"/>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just" defTabSz="457200" rtl="0" eaLnBrk="1" fontAlgn="auto" latinLnBrk="0" hangingPunct="1">
              <a:lnSpc>
                <a:spcPct val="107000"/>
              </a:lnSpc>
              <a:spcBef>
                <a:spcPct val="20000"/>
              </a:spcBef>
              <a:spcAft>
                <a:spcPts val="800"/>
              </a:spcAft>
              <a:buClrTx/>
              <a:buSzTx/>
              <a:buFont typeface="Arial"/>
              <a:buNone/>
              <a:tabLst>
                <a:tab pos="2286000" algn="l"/>
                <a:tab pos="2730500" algn="l"/>
              </a:tabLst>
              <a:defRPr/>
            </a:pPr>
            <a:r>
              <a:rPr kumimoji="0" lang="en-GB" b="0" i="0" u="none" strike="noStrike" kern="1200" cap="none" spc="0" normalizeH="0" baseline="0" noProof="0" dirty="0">
                <a:ln>
                  <a:noFill/>
                </a:ln>
                <a:solidFill>
                  <a:srgbClr val="002141"/>
                </a:solidFill>
                <a:effectLst>
                  <a:outerShdw blurRad="38100" dist="38100" dir="2700000" algn="tl">
                    <a:srgbClr val="000000">
                      <a:alpha val="43137"/>
                    </a:srgbClr>
                  </a:outerShdw>
                </a:effectLst>
                <a:uLnTx/>
                <a:uFillTx/>
                <a:latin typeface="Calibri" panose="020F0502020204030204" pitchFamily="34" charset="0"/>
                <a:ea typeface="Times New Roman" panose="02020603050405020304" pitchFamily="18" charset="0"/>
                <a:cs typeface="Calibri" panose="020F0502020204030204" pitchFamily="34" charset="0"/>
              </a:rPr>
              <a:t>Refer to GDN/PM/GT/1 Management procedure for requesting gas service pipe pressures and capacity information</a:t>
            </a:r>
            <a:endParaRPr kumimoji="0" lang="en-GB" b="0" i="0" u="none" strike="noStrike" kern="1200" cap="none" spc="0" normalizeH="0" baseline="0" noProof="0" dirty="0">
              <a:ln>
                <a:noFill/>
              </a:ln>
              <a:solidFill>
                <a:srgbClr val="002141"/>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just" defTabSz="457200" rtl="0" eaLnBrk="1" fontAlgn="auto" latinLnBrk="0" hangingPunct="1">
              <a:lnSpc>
                <a:spcPct val="107000"/>
              </a:lnSpc>
              <a:spcBef>
                <a:spcPct val="20000"/>
              </a:spcBef>
              <a:spcAft>
                <a:spcPts val="800"/>
              </a:spcAft>
              <a:buClrTx/>
              <a:buSzTx/>
              <a:buFont typeface="Arial"/>
              <a:buNone/>
              <a:tabLst>
                <a:tab pos="2286000" algn="l"/>
                <a:tab pos="2730500" algn="l"/>
              </a:tabLst>
              <a:defRPr/>
            </a:pPr>
            <a:r>
              <a:rPr kumimoji="0" lang="en-GB" b="0" i="0" u="none" strike="noStrike" kern="1200" cap="none" spc="0" normalizeH="0" baseline="0" noProof="0" dirty="0">
                <a:ln>
                  <a:noFill/>
                </a:ln>
                <a:solidFill>
                  <a:srgbClr val="002141"/>
                </a:solidFill>
                <a:effectLst>
                  <a:outerShdw blurRad="38100" dist="38100" dir="2700000" algn="tl">
                    <a:srgbClr val="000000">
                      <a:alpha val="43137"/>
                    </a:srgbClr>
                  </a:outerShdw>
                </a:effectLst>
                <a:uLnTx/>
                <a:uFillTx/>
                <a:latin typeface="Calibri" panose="020F0502020204030204" pitchFamily="34" charset="0"/>
                <a:ea typeface="Times New Roman" panose="02020603050405020304" pitchFamily="18" charset="0"/>
                <a:cs typeface="Calibri" panose="020F0502020204030204" pitchFamily="34" charset="0"/>
              </a:rPr>
              <a:t>The relevant forms can be accessed with the following link:</a:t>
            </a:r>
            <a:endParaRPr kumimoji="0" lang="en-GB" b="0" i="0" u="none" strike="noStrike" kern="1200" cap="none" spc="0" normalizeH="0" baseline="0" noProof="0" dirty="0">
              <a:ln>
                <a:noFill/>
              </a:ln>
              <a:solidFill>
                <a:srgbClr val="002141"/>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just" defTabSz="457200" rtl="0" eaLnBrk="1" fontAlgn="auto" latinLnBrk="0" hangingPunct="1">
              <a:lnSpc>
                <a:spcPct val="107000"/>
              </a:lnSpc>
              <a:spcBef>
                <a:spcPct val="20000"/>
              </a:spcBef>
              <a:spcAft>
                <a:spcPts val="800"/>
              </a:spcAft>
              <a:buClrTx/>
              <a:buSzTx/>
              <a:buFont typeface="Arial"/>
              <a:buNone/>
              <a:tabLst>
                <a:tab pos="2286000" algn="l"/>
                <a:tab pos="2730500" algn="l"/>
              </a:tabLst>
              <a:defRPr/>
            </a:pPr>
            <a:r>
              <a:rPr kumimoji="0" lang="en-GB" b="0" i="0" u="sng" strike="noStrike" kern="1200" cap="none" spc="0" normalizeH="0" baseline="0" noProof="0" dirty="0">
                <a:ln>
                  <a:noFill/>
                </a:ln>
                <a:solidFill>
                  <a:srgbClr val="0000FF"/>
                </a:solidFill>
                <a:effectLst>
                  <a:outerShdw blurRad="38100" dist="38100" dir="2700000" algn="tl">
                    <a:srgbClr val="000000">
                      <a:alpha val="43137"/>
                    </a:srgbClr>
                  </a:outerShdw>
                </a:effectLst>
                <a:uLnTx/>
                <a:uFillTx/>
                <a:latin typeface="Calibri" panose="020F0502020204030204" pitchFamily="34" charset="0"/>
                <a:ea typeface="Times New Roman" panose="02020603050405020304" pitchFamily="18" charset="0"/>
                <a:cs typeface="Calibri" panose="020F0502020204030204" pitchFamily="34" charset="0"/>
                <a:hlinkClick r:id="rId3">
                  <a:extLst>
                    <a:ext uri="{A12FA001-AC4F-418D-AE19-62706E023703}">
                      <ahyp:hlinkClr xmlns:ahyp="http://schemas.microsoft.com/office/drawing/2018/hyperlinkcolor" xmlns="" val="tx"/>
                    </a:ext>
                  </a:extLst>
                </a:hlinkClick>
              </a:rPr>
              <a:t>http://www.energynetworks.org/gas/regulation/gtp-documents.html</a:t>
            </a:r>
            <a:endParaRPr kumimoji="0" lang="en-GB" b="0" i="0" u="none" strike="noStrike" kern="1200" cap="none" spc="0" normalizeH="0" baseline="0" noProof="0" dirty="0">
              <a:ln>
                <a:noFill/>
              </a:ln>
              <a:solidFill>
                <a:srgbClr val="F37421"/>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Calibri" panose="020F0502020204030204" pitchFamily="34" charset="0"/>
            </a:endParaRPr>
          </a:p>
          <a:p>
            <a:endParaRPr lang="en-GB" dirty="0"/>
          </a:p>
        </p:txBody>
      </p:sp>
      <p:sp>
        <p:nvSpPr>
          <p:cNvPr id="4" name="Slide Number Placeholder 3"/>
          <p:cNvSpPr>
            <a:spLocks noGrp="1"/>
          </p:cNvSpPr>
          <p:nvPr>
            <p:ph type="sldNum" sz="quarter" idx="5"/>
          </p:nvPr>
        </p:nvSpPr>
        <p:spPr/>
        <p:txBody>
          <a:bodyPr/>
          <a:lstStyle/>
          <a:p>
            <a:fld id="{CD2ADF78-EEB3-4F73-AA0D-B2EFDF731B67}" type="slidenum">
              <a:rPr lang="en-GB" smtClean="0"/>
              <a:pPr/>
              <a:t>8</a:t>
            </a:fld>
            <a:endParaRPr lang="en-GB" dirty="0"/>
          </a:p>
        </p:txBody>
      </p:sp>
    </p:spTree>
    <p:extLst>
      <p:ext uri="{BB962C8B-B14F-4D97-AF65-F5344CB8AC3E}">
        <p14:creationId xmlns:p14="http://schemas.microsoft.com/office/powerpoint/2010/main" val="30214901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457200" rtl="0" eaLnBrk="1" fontAlgn="auto" latinLnBrk="0" hangingPunct="1">
              <a:lnSpc>
                <a:spcPct val="107000"/>
              </a:lnSpc>
              <a:spcBef>
                <a:spcPct val="20000"/>
              </a:spcBef>
              <a:spcAft>
                <a:spcPts val="800"/>
              </a:spcAft>
              <a:buClrTx/>
              <a:buSzTx/>
              <a:buFont typeface="Arial"/>
              <a:buNone/>
              <a:tabLst>
                <a:tab pos="2286000" algn="l"/>
                <a:tab pos="2730500" algn="l"/>
              </a:tabLst>
              <a:defRPr/>
            </a:pPr>
            <a:r>
              <a:rPr kumimoji="0" lang="en-GB" b="0" i="0" u="none" strike="noStrike" kern="1200" cap="none" spc="0" normalizeH="0" baseline="0" noProof="0" dirty="0">
                <a:ln>
                  <a:noFill/>
                </a:ln>
                <a:effectLst>
                  <a:outerShdw blurRad="38100" dist="38100" dir="2700000" algn="tl">
                    <a:srgbClr val="000000">
                      <a:alpha val="43137"/>
                    </a:srgbClr>
                  </a:outerShdw>
                </a:effectLst>
                <a:uLnTx/>
                <a:uFillTx/>
                <a:latin typeface="Calibri" panose="020F0502020204030204" pitchFamily="34" charset="0"/>
                <a:ea typeface="Times New Roman" panose="02020603050405020304" pitchFamily="18" charset="0"/>
                <a:cs typeface="Calibri" panose="020F0502020204030204" pitchFamily="34" charset="0"/>
              </a:rPr>
              <a:t>This link takes you to the ENA website</a:t>
            </a:r>
            <a:endParaRPr kumimoji="0" lang="en-GB" b="0" i="0" u="none" strike="noStrike" kern="1200" cap="none" spc="0" normalizeH="0" baseline="0" noProof="0" dirty="0">
              <a:ln>
                <a:noFill/>
              </a:ln>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just" defTabSz="457200" rtl="0" eaLnBrk="1" fontAlgn="auto" latinLnBrk="0" hangingPunct="1">
              <a:lnSpc>
                <a:spcPct val="107000"/>
              </a:lnSpc>
              <a:spcBef>
                <a:spcPct val="20000"/>
              </a:spcBef>
              <a:spcAft>
                <a:spcPts val="800"/>
              </a:spcAft>
              <a:buClrTx/>
              <a:buSzTx/>
              <a:buFont typeface="Arial"/>
              <a:buNone/>
              <a:tabLst/>
              <a:defRPr/>
            </a:pPr>
            <a:r>
              <a:rPr kumimoji="0" lang="en-GB" b="0" i="0" u="none" strike="noStrike" kern="1200" cap="none" spc="0" normalizeH="0" baseline="0" noProof="0" dirty="0">
                <a:ln>
                  <a:noFill/>
                </a:ln>
                <a:effectLst>
                  <a:outerShdw blurRad="38100" dist="38100" dir="2700000" algn="tl">
                    <a:srgbClr val="000000">
                      <a:alpha val="43137"/>
                    </a:srgbClr>
                  </a:outerShdw>
                </a:effectLst>
                <a:uLnTx/>
                <a:uFillTx/>
                <a:latin typeface="Calibri" panose="020F0502020204030204" pitchFamily="34" charset="0"/>
                <a:ea typeface="Times New Roman" panose="02020603050405020304" pitchFamily="18" charset="0"/>
                <a:cs typeface="Calibri" panose="020F0502020204030204" pitchFamily="34" charset="0"/>
              </a:rPr>
              <a:t>Find the Resource Library and search for GT1 Application, which will offer a download of a document </a:t>
            </a:r>
            <a:r>
              <a:rPr kumimoji="0" lang="en-GB" b="0" i="1" u="none" strike="noStrike" kern="1200" cap="none" spc="0" normalizeH="0" baseline="0" noProof="0" dirty="0">
                <a:ln>
                  <a:noFill/>
                </a:ln>
                <a:effectLst>
                  <a:outerShdw blurRad="38100" dist="38100" dir="2700000" algn="tl">
                    <a:srgbClr val="000000">
                      <a:alpha val="43137"/>
                    </a:srgbClr>
                  </a:outerShdw>
                </a:effectLst>
                <a:uLnTx/>
                <a:uFillTx/>
                <a:latin typeface="Calibri" panose="020F0502020204030204" pitchFamily="34" charset="0"/>
                <a:ea typeface="Times New Roman" panose="02020603050405020304" pitchFamily="18" charset="0"/>
                <a:cs typeface="Calibri" panose="020F0502020204030204" pitchFamily="34" charset="0"/>
              </a:rPr>
              <a:t>ENA GT1 form </a:t>
            </a:r>
            <a:r>
              <a:rPr kumimoji="0" lang="en-GB" b="0" i="0" u="none" strike="noStrike" kern="1200" cap="none" spc="0" normalizeH="0" baseline="0" noProof="0" dirty="0">
                <a:ln>
                  <a:noFill/>
                </a:ln>
                <a:effectLst>
                  <a:outerShdw blurRad="38100" dist="38100" dir="2700000" algn="tl">
                    <a:srgbClr val="000000">
                      <a:alpha val="43137"/>
                    </a:srgbClr>
                  </a:outerShdw>
                </a:effectLst>
                <a:uLnTx/>
                <a:uFillTx/>
                <a:latin typeface="Calibri" panose="020F0502020204030204" pitchFamily="34" charset="0"/>
                <a:ea typeface="Times New Roman" panose="02020603050405020304" pitchFamily="18" charset="0"/>
                <a:cs typeface="Calibri" panose="020F0502020204030204" pitchFamily="34" charset="0"/>
              </a:rPr>
              <a:t>entitled:</a:t>
            </a:r>
            <a:endParaRPr kumimoji="0" lang="en-GB" b="0" i="0" u="none" strike="noStrike" kern="1200" cap="none" spc="0" normalizeH="0" baseline="0" noProof="0" dirty="0">
              <a:ln>
                <a:noFill/>
              </a:ln>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just" defTabSz="457200" rtl="0" eaLnBrk="1" fontAlgn="auto" latinLnBrk="0" hangingPunct="1">
              <a:lnSpc>
                <a:spcPct val="107000"/>
              </a:lnSpc>
              <a:spcBef>
                <a:spcPct val="20000"/>
              </a:spcBef>
              <a:spcAft>
                <a:spcPts val="800"/>
              </a:spcAft>
              <a:buClrTx/>
              <a:buSzTx/>
              <a:buFont typeface="Arial"/>
              <a:buNone/>
              <a:tabLst/>
              <a:defRPr/>
            </a:pPr>
            <a:endParaRPr kumimoji="0" lang="en-GB" b="0" i="0" u="none" strike="noStrike" kern="1200" cap="none" spc="0" normalizeH="0" baseline="0" noProof="0" dirty="0">
              <a:ln>
                <a:noFill/>
              </a:ln>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just" defTabSz="457200" rtl="0" eaLnBrk="1" fontAlgn="auto" latinLnBrk="0" hangingPunct="1">
              <a:lnSpc>
                <a:spcPct val="107000"/>
              </a:lnSpc>
              <a:spcBef>
                <a:spcPct val="20000"/>
              </a:spcBef>
              <a:spcAft>
                <a:spcPts val="800"/>
              </a:spcAft>
              <a:buClrTx/>
              <a:buSzTx/>
              <a:buFont typeface="Arial"/>
              <a:buNone/>
              <a:tabLst/>
              <a:defRPr/>
            </a:pPr>
            <a:r>
              <a:rPr kumimoji="0" lang="en-GB" b="0" i="0" u="none" strike="noStrike" kern="1200" cap="none" spc="0" normalizeH="0" baseline="0" noProof="0" dirty="0">
                <a:ln>
                  <a:noFill/>
                </a:ln>
                <a:effectLst>
                  <a:outerShdw blurRad="38100" dist="38100" dir="2700000" algn="tl">
                    <a:srgbClr val="000000">
                      <a:alpha val="43137"/>
                    </a:srgbClr>
                  </a:outerShdw>
                </a:effectLst>
                <a:uLnTx/>
                <a:uFillTx/>
                <a:latin typeface="Calibri" panose="020F0502020204030204" pitchFamily="34" charset="0"/>
                <a:ea typeface="Times New Roman" panose="02020603050405020304" pitchFamily="18" charset="0"/>
                <a:cs typeface="Calibri" panose="020F0502020204030204" pitchFamily="34" charset="0"/>
              </a:rPr>
              <a:t>“Standard form for requesting information on pressure and capacity”</a:t>
            </a:r>
          </a:p>
          <a:p>
            <a:pPr marL="0" marR="0" lvl="0" indent="0" algn="just" defTabSz="457200" rtl="0" eaLnBrk="1" fontAlgn="auto" latinLnBrk="0" hangingPunct="1">
              <a:lnSpc>
                <a:spcPct val="100000"/>
              </a:lnSpc>
              <a:spcBef>
                <a:spcPct val="20000"/>
              </a:spcBef>
              <a:spcAft>
                <a:spcPts val="0"/>
              </a:spcAft>
              <a:buClrTx/>
              <a:buSzTx/>
              <a:buFont typeface="Arial"/>
              <a:buNone/>
              <a:tabLst/>
              <a:defRPr/>
            </a:pPr>
            <a:r>
              <a:rPr kumimoji="0" lang="en-GB" b="0" i="0" u="none" strike="noStrike" kern="1200" cap="none" spc="0" normalizeH="0" baseline="0" noProof="0" dirty="0">
                <a:ln>
                  <a:noFill/>
                </a:ln>
                <a:effectLst>
                  <a:outerShdw blurRad="38100" dist="38100" dir="2700000" algn="tl">
                    <a:srgbClr val="000000">
                      <a:alpha val="43137"/>
                    </a:srgbClr>
                  </a:outerShdw>
                </a:effectLst>
                <a:uLnTx/>
                <a:uFillTx/>
                <a:latin typeface="Calibri" panose="020F0502020204030204" pitchFamily="34" charset="0"/>
                <a:ea typeface="Times New Roman" panose="02020603050405020304" pitchFamily="18" charset="0"/>
                <a:cs typeface="Calibri" panose="020F0502020204030204" pitchFamily="34" charset="0"/>
              </a:rPr>
              <a:t>Complete the form and then apply to the relevant GT which will be Cadent, WWU, NGN or SGN.  If the property is served by an Independent GT such as GTC then the application needs to be made to them</a:t>
            </a:r>
            <a:endParaRPr kumimoji="0" lang="en-GB" b="0" i="0" u="none" strike="noStrike" kern="1200" cap="none" spc="0" normalizeH="0" baseline="0" noProof="0" dirty="0">
              <a:ln>
                <a:noFill/>
              </a:ln>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Calibri" panose="020F0502020204030204" pitchFamily="34" charset="0"/>
            </a:endParaRPr>
          </a:p>
          <a:p>
            <a:endParaRPr lang="en-GB" dirty="0"/>
          </a:p>
        </p:txBody>
      </p:sp>
      <p:sp>
        <p:nvSpPr>
          <p:cNvPr id="4" name="Slide Number Placeholder 3"/>
          <p:cNvSpPr>
            <a:spLocks noGrp="1"/>
          </p:cNvSpPr>
          <p:nvPr>
            <p:ph type="sldNum" sz="quarter" idx="5"/>
          </p:nvPr>
        </p:nvSpPr>
        <p:spPr/>
        <p:txBody>
          <a:bodyPr/>
          <a:lstStyle/>
          <a:p>
            <a:fld id="{CD2ADF78-EEB3-4F73-AA0D-B2EFDF731B67}" type="slidenum">
              <a:rPr lang="en-GB" smtClean="0"/>
              <a:pPr/>
              <a:t>9</a:t>
            </a:fld>
            <a:endParaRPr lang="en-GB" dirty="0"/>
          </a:p>
        </p:txBody>
      </p:sp>
    </p:spTree>
    <p:extLst>
      <p:ext uri="{BB962C8B-B14F-4D97-AF65-F5344CB8AC3E}">
        <p14:creationId xmlns:p14="http://schemas.microsoft.com/office/powerpoint/2010/main" val="11719380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3212978"/>
            <a:ext cx="7772400" cy="1026343"/>
          </a:xfrm>
        </p:spPr>
        <p:txBody>
          <a:bodyPr anchor="b">
            <a:normAutofit/>
          </a:bodyPr>
          <a:lstStyle>
            <a:lvl1pPr marL="0" indent="0">
              <a:buNone/>
              <a:defRPr sz="3600">
                <a:solidFill>
                  <a:srgbClr val="F3742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2859930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solidFill>
                  <a:srgbClr val="002141"/>
                </a:solidFill>
                <a:latin typeface="DIN-Black"/>
                <a:cs typeface="DIN-Black"/>
              </a:defRPr>
            </a:lvl1pPr>
          </a:lstStyle>
          <a:p>
            <a:r>
              <a:rPr lang="en-GB" dirty="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b="1" i="0">
                <a:solidFill>
                  <a:srgbClr val="F37421"/>
                </a:solidFill>
                <a:latin typeface="DIN-Bold"/>
                <a:cs typeface="DIN-Bold"/>
              </a:defRPr>
            </a:lvl1pPr>
            <a:lvl2pPr>
              <a:defRPr sz="2400" b="0" i="0">
                <a:solidFill>
                  <a:srgbClr val="002141"/>
                </a:solidFill>
                <a:latin typeface="DIN-Bold"/>
                <a:cs typeface="DIN-Bold"/>
              </a:defRPr>
            </a:lvl2pPr>
            <a:lvl3pPr>
              <a:defRPr sz="2000" b="0" i="0">
                <a:solidFill>
                  <a:srgbClr val="002141"/>
                </a:solidFill>
                <a:latin typeface="DIN-Bold"/>
                <a:cs typeface="DIN-Bold"/>
              </a:defRPr>
            </a:lvl3pPr>
            <a:lvl4pPr>
              <a:defRPr sz="1800" b="0" i="0">
                <a:solidFill>
                  <a:srgbClr val="002141"/>
                </a:solidFill>
                <a:latin typeface="DIN-Bold"/>
                <a:cs typeface="DIN-Bold"/>
              </a:defRPr>
            </a:lvl4pPr>
            <a:lvl5pPr>
              <a:defRPr sz="1800" b="0" i="0">
                <a:solidFill>
                  <a:srgbClr val="002141"/>
                </a:solidFill>
                <a:latin typeface="DIN-Bold"/>
                <a:cs typeface="DIN-Bold"/>
              </a:defRPr>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b="1" i="0">
                <a:solidFill>
                  <a:srgbClr val="F37421"/>
                </a:solidFill>
                <a:latin typeface="DIN-Bold"/>
                <a:cs typeface="DIN-Bold"/>
              </a:defRPr>
            </a:lvl1pPr>
            <a:lvl2pPr>
              <a:defRPr sz="2400" b="0" i="0">
                <a:solidFill>
                  <a:srgbClr val="002141"/>
                </a:solidFill>
                <a:latin typeface="DIN-Bold"/>
                <a:cs typeface="DIN-Bold"/>
              </a:defRPr>
            </a:lvl2pPr>
            <a:lvl3pPr>
              <a:defRPr sz="2000" b="0" i="0">
                <a:solidFill>
                  <a:srgbClr val="002141"/>
                </a:solidFill>
                <a:latin typeface="DIN-Bold"/>
                <a:cs typeface="DIN-Bold"/>
              </a:defRPr>
            </a:lvl3pPr>
            <a:lvl4pPr>
              <a:defRPr sz="1800" b="0" i="0">
                <a:solidFill>
                  <a:srgbClr val="002141"/>
                </a:solidFill>
                <a:latin typeface="DIN-Bold"/>
                <a:cs typeface="DIN-Bold"/>
              </a:defRPr>
            </a:lvl4pPr>
            <a:lvl5pPr>
              <a:defRPr sz="1800" b="0" i="0">
                <a:solidFill>
                  <a:srgbClr val="002141"/>
                </a:solidFill>
                <a:latin typeface="DIN-Bold"/>
                <a:cs typeface="DIN-Bold"/>
              </a:defRPr>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28210797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25708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solidFill>
                  <a:srgbClr val="002141"/>
                </a:solidFill>
                <a:latin typeface="DIN-Black"/>
                <a:cs typeface="DIN-Black"/>
              </a:defRPr>
            </a:lvl1pPr>
          </a:lstStyle>
          <a:p>
            <a:r>
              <a:rPr lang="en-GB" dirty="0"/>
              <a:t>Click to edit Master title style</a:t>
            </a:r>
            <a:endParaRPr lang="en-US" dirty="0"/>
          </a:p>
        </p:txBody>
      </p:sp>
    </p:spTree>
    <p:extLst>
      <p:ext uri="{BB962C8B-B14F-4D97-AF65-F5344CB8AC3E}">
        <p14:creationId xmlns:p14="http://schemas.microsoft.com/office/powerpoint/2010/main" val="19453941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Subtitle 2"/>
          <p:cNvSpPr>
            <a:spLocks noGrp="1"/>
          </p:cNvSpPr>
          <p:nvPr>
            <p:ph type="subTitle" idx="1"/>
          </p:nvPr>
        </p:nvSpPr>
        <p:spPr>
          <a:xfrm>
            <a:off x="1371600" y="3024535"/>
            <a:ext cx="6400800" cy="1752600"/>
          </a:xfrm>
        </p:spPr>
        <p:txBody>
          <a:bodyPr>
            <a:normAutofit/>
          </a:bodyPr>
          <a:lstStyle>
            <a:lvl1pPr marL="0" indent="0" algn="ctr">
              <a:buNone/>
              <a:defRPr sz="2800" b="0" i="0">
                <a:solidFill>
                  <a:srgbClr val="F37421"/>
                </a:solidFill>
                <a:latin typeface="DIN-Regular"/>
                <a:cs typeface="DIN-Regul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 style</a:t>
            </a:r>
            <a:endParaRPr lang="en-US" dirty="0"/>
          </a:p>
        </p:txBody>
      </p:sp>
      <p:sp>
        <p:nvSpPr>
          <p:cNvPr id="4" name="Title 1"/>
          <p:cNvSpPr>
            <a:spLocks noGrp="1"/>
          </p:cNvSpPr>
          <p:nvPr>
            <p:ph type="title"/>
          </p:nvPr>
        </p:nvSpPr>
        <p:spPr>
          <a:xfrm>
            <a:off x="457200" y="274637"/>
            <a:ext cx="8229600" cy="1143000"/>
          </a:xfrm>
        </p:spPr>
        <p:txBody>
          <a:bodyPr/>
          <a:lstStyle>
            <a:lvl1pPr>
              <a:defRPr b="0" i="0">
                <a:solidFill>
                  <a:srgbClr val="002141"/>
                </a:solidFill>
                <a:latin typeface="DIN-Black"/>
                <a:cs typeface="DIN-Black"/>
              </a:defRPr>
            </a:lvl1pPr>
          </a:lstStyle>
          <a:p>
            <a:r>
              <a:rPr lang="en-GB" dirty="0"/>
              <a:t>Click to edit Master title style</a:t>
            </a:r>
            <a:endParaRPr lang="en-US" dirty="0"/>
          </a:p>
        </p:txBody>
      </p:sp>
    </p:spTree>
    <p:extLst>
      <p:ext uri="{BB962C8B-B14F-4D97-AF65-F5344CB8AC3E}">
        <p14:creationId xmlns:p14="http://schemas.microsoft.com/office/powerpoint/2010/main" val="28860483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solidFill>
                  <a:srgbClr val="002141"/>
                </a:solidFill>
                <a:latin typeface="DIN-Black"/>
                <a:cs typeface="DIN-Black"/>
              </a:defRPr>
            </a:lvl1pPr>
          </a:lstStyle>
          <a:p>
            <a:r>
              <a:rPr lang="en-GB" dirty="0"/>
              <a:t>Click to edit Master title style</a:t>
            </a:r>
            <a:endParaRPr lang="en-US" dirty="0"/>
          </a:p>
        </p:txBody>
      </p:sp>
      <p:sp>
        <p:nvSpPr>
          <p:cNvPr id="3" name="Content Placeholder 2"/>
          <p:cNvSpPr>
            <a:spLocks noGrp="1"/>
          </p:cNvSpPr>
          <p:nvPr>
            <p:ph idx="1"/>
          </p:nvPr>
        </p:nvSpPr>
        <p:spPr/>
        <p:txBody>
          <a:bodyPr/>
          <a:lstStyle>
            <a:lvl1pPr>
              <a:defRPr b="1" i="0">
                <a:solidFill>
                  <a:srgbClr val="F37421"/>
                </a:solidFill>
                <a:latin typeface="DIN-Bold"/>
                <a:cs typeface="DIN-Bold"/>
              </a:defRPr>
            </a:lvl1pPr>
            <a:lvl2pPr>
              <a:defRPr b="0" i="0">
                <a:solidFill>
                  <a:srgbClr val="00264C"/>
                </a:solidFill>
                <a:latin typeface="DIN-Bold"/>
                <a:cs typeface="DIN-Bold"/>
              </a:defRPr>
            </a:lvl2pPr>
            <a:lvl3pPr>
              <a:defRPr b="0" i="0">
                <a:solidFill>
                  <a:srgbClr val="00264C"/>
                </a:solidFill>
                <a:latin typeface="DIN-Bold"/>
                <a:cs typeface="DIN-Bold"/>
              </a:defRPr>
            </a:lvl3pPr>
            <a:lvl4pPr>
              <a:defRPr b="0" i="0">
                <a:solidFill>
                  <a:srgbClr val="00264C"/>
                </a:solidFill>
                <a:latin typeface="DIN-Bold"/>
                <a:cs typeface="DIN-Bold"/>
              </a:defRPr>
            </a:lvl4pPr>
            <a:lvl5pPr>
              <a:defRPr b="0" i="0">
                <a:solidFill>
                  <a:srgbClr val="00264C"/>
                </a:solidFill>
                <a:latin typeface="DIN-Bold"/>
                <a:cs typeface="DIN-Bold"/>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33146215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solidFill>
                  <a:srgbClr val="002141"/>
                </a:solidFill>
                <a:latin typeface="DIN-Black"/>
                <a:cs typeface="DIN-Black"/>
              </a:defRPr>
            </a:lvl1pPr>
          </a:lstStyle>
          <a:p>
            <a:r>
              <a:rPr lang="en-GB" dirty="0"/>
              <a:t>Click to edit Master title style</a:t>
            </a:r>
            <a:endParaRPr lang="en-US" dirty="0"/>
          </a:p>
        </p:txBody>
      </p:sp>
      <p:sp>
        <p:nvSpPr>
          <p:cNvPr id="3" name="Content Placeholder 2"/>
          <p:cNvSpPr>
            <a:spLocks noGrp="1"/>
          </p:cNvSpPr>
          <p:nvPr>
            <p:ph sz="half" idx="1"/>
          </p:nvPr>
        </p:nvSpPr>
        <p:spPr>
          <a:xfrm>
            <a:off x="457200" y="1600201"/>
            <a:ext cx="4038600" cy="4525963"/>
          </a:xfrm>
        </p:spPr>
        <p:txBody>
          <a:bodyPr/>
          <a:lstStyle>
            <a:lvl1pPr>
              <a:defRPr sz="2800" b="1" i="0">
                <a:solidFill>
                  <a:srgbClr val="F37421"/>
                </a:solidFill>
                <a:latin typeface="DIN-Bold"/>
                <a:cs typeface="DIN-Bold"/>
              </a:defRPr>
            </a:lvl1pPr>
            <a:lvl2pPr>
              <a:defRPr sz="2400" b="0" i="0">
                <a:solidFill>
                  <a:srgbClr val="002141"/>
                </a:solidFill>
                <a:latin typeface="DIN-Bold"/>
                <a:cs typeface="DIN-Bold"/>
              </a:defRPr>
            </a:lvl2pPr>
            <a:lvl3pPr>
              <a:defRPr sz="2000" b="0" i="0">
                <a:solidFill>
                  <a:srgbClr val="002141"/>
                </a:solidFill>
                <a:latin typeface="DIN-Bold"/>
                <a:cs typeface="DIN-Bold"/>
              </a:defRPr>
            </a:lvl3pPr>
            <a:lvl4pPr>
              <a:defRPr sz="1800" b="0" i="0">
                <a:solidFill>
                  <a:srgbClr val="002141"/>
                </a:solidFill>
                <a:latin typeface="DIN-Bold"/>
                <a:cs typeface="DIN-Bold"/>
              </a:defRPr>
            </a:lvl4pPr>
            <a:lvl5pPr>
              <a:defRPr sz="1800" b="0" i="0">
                <a:solidFill>
                  <a:srgbClr val="002141"/>
                </a:solidFill>
                <a:latin typeface="DIN-Bold"/>
                <a:cs typeface="DIN-Bold"/>
              </a:defRPr>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p:cNvSpPr>
            <a:spLocks noGrp="1"/>
          </p:cNvSpPr>
          <p:nvPr>
            <p:ph sz="half" idx="2"/>
          </p:nvPr>
        </p:nvSpPr>
        <p:spPr>
          <a:xfrm>
            <a:off x="4648200" y="1600201"/>
            <a:ext cx="4038600" cy="4525963"/>
          </a:xfrm>
        </p:spPr>
        <p:txBody>
          <a:bodyPr/>
          <a:lstStyle>
            <a:lvl1pPr>
              <a:defRPr sz="2800" b="1" i="0">
                <a:solidFill>
                  <a:srgbClr val="F37421"/>
                </a:solidFill>
                <a:latin typeface="DIN-Bold"/>
                <a:cs typeface="DIN-Bold"/>
              </a:defRPr>
            </a:lvl1pPr>
            <a:lvl2pPr>
              <a:defRPr sz="2400" b="0" i="0">
                <a:solidFill>
                  <a:srgbClr val="002141"/>
                </a:solidFill>
                <a:latin typeface="DIN-Bold"/>
                <a:cs typeface="DIN-Bold"/>
              </a:defRPr>
            </a:lvl2pPr>
            <a:lvl3pPr>
              <a:defRPr sz="2000" b="0" i="0">
                <a:solidFill>
                  <a:srgbClr val="002141"/>
                </a:solidFill>
                <a:latin typeface="DIN-Bold"/>
                <a:cs typeface="DIN-Bold"/>
              </a:defRPr>
            </a:lvl3pPr>
            <a:lvl4pPr>
              <a:defRPr sz="1800" b="0" i="0">
                <a:solidFill>
                  <a:srgbClr val="002141"/>
                </a:solidFill>
                <a:latin typeface="DIN-Bold"/>
                <a:cs typeface="DIN-Bold"/>
              </a:defRPr>
            </a:lvl4pPr>
            <a:lvl5pPr>
              <a:defRPr sz="1800" b="0" i="0">
                <a:solidFill>
                  <a:srgbClr val="002141"/>
                </a:solidFill>
                <a:latin typeface="DIN-Bold"/>
                <a:cs typeface="DIN-Bold"/>
              </a:defRPr>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39226413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86141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solidFill>
                  <a:srgbClr val="002141"/>
                </a:solidFill>
                <a:latin typeface="DIN-Black"/>
                <a:cs typeface="DIN-Black"/>
              </a:defRPr>
            </a:lvl1pPr>
          </a:lstStyle>
          <a:p>
            <a:r>
              <a:rPr lang="en-GB" dirty="0"/>
              <a:t>Click to edit Master title style</a:t>
            </a:r>
            <a:endParaRPr lang="en-US" dirty="0"/>
          </a:p>
        </p:txBody>
      </p:sp>
    </p:spTree>
    <p:extLst>
      <p:ext uri="{BB962C8B-B14F-4D97-AF65-F5344CB8AC3E}">
        <p14:creationId xmlns:p14="http://schemas.microsoft.com/office/powerpoint/2010/main" val="4879796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Subtitle 2"/>
          <p:cNvSpPr>
            <a:spLocks noGrp="1"/>
          </p:cNvSpPr>
          <p:nvPr>
            <p:ph type="subTitle" idx="1"/>
          </p:nvPr>
        </p:nvSpPr>
        <p:spPr>
          <a:xfrm>
            <a:off x="1371600" y="3024535"/>
            <a:ext cx="6400800" cy="1752600"/>
          </a:xfrm>
        </p:spPr>
        <p:txBody>
          <a:bodyPr>
            <a:normAutofit/>
          </a:bodyPr>
          <a:lstStyle>
            <a:lvl1pPr marL="0" indent="0" algn="ctr">
              <a:buNone/>
              <a:defRPr sz="2800" b="0" i="0">
                <a:solidFill>
                  <a:srgbClr val="F37421"/>
                </a:solidFill>
                <a:latin typeface="DIN-Regular"/>
                <a:cs typeface="DIN-Regul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 style</a:t>
            </a:r>
            <a:endParaRPr lang="en-US" dirty="0"/>
          </a:p>
        </p:txBody>
      </p:sp>
      <p:sp>
        <p:nvSpPr>
          <p:cNvPr id="4" name="Title 1"/>
          <p:cNvSpPr>
            <a:spLocks noGrp="1"/>
          </p:cNvSpPr>
          <p:nvPr>
            <p:ph type="title"/>
          </p:nvPr>
        </p:nvSpPr>
        <p:spPr>
          <a:xfrm>
            <a:off x="457200" y="274638"/>
            <a:ext cx="8229600" cy="1143000"/>
          </a:xfrm>
        </p:spPr>
        <p:txBody>
          <a:bodyPr/>
          <a:lstStyle>
            <a:lvl1pPr>
              <a:defRPr b="0" i="0">
                <a:solidFill>
                  <a:srgbClr val="002141"/>
                </a:solidFill>
                <a:latin typeface="DIN-Black"/>
                <a:cs typeface="DIN-Black"/>
              </a:defRPr>
            </a:lvl1pPr>
          </a:lstStyle>
          <a:p>
            <a:r>
              <a:rPr lang="en-GB" dirty="0"/>
              <a:t>Click to edit Master title style</a:t>
            </a:r>
            <a:endParaRPr lang="en-US" dirty="0"/>
          </a:p>
        </p:txBody>
      </p:sp>
    </p:spTree>
    <p:extLst>
      <p:ext uri="{BB962C8B-B14F-4D97-AF65-F5344CB8AC3E}">
        <p14:creationId xmlns:p14="http://schemas.microsoft.com/office/powerpoint/2010/main" val="28800344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solidFill>
                  <a:srgbClr val="002141"/>
                </a:solidFill>
                <a:latin typeface="DIN-Black"/>
                <a:cs typeface="DIN-Black"/>
              </a:defRPr>
            </a:lvl1pPr>
          </a:lstStyle>
          <a:p>
            <a:r>
              <a:rPr lang="en-GB" dirty="0"/>
              <a:t>Click to edit Master title style</a:t>
            </a:r>
            <a:endParaRPr lang="en-US" dirty="0"/>
          </a:p>
        </p:txBody>
      </p:sp>
      <p:sp>
        <p:nvSpPr>
          <p:cNvPr id="3" name="Content Placeholder 2"/>
          <p:cNvSpPr>
            <a:spLocks noGrp="1"/>
          </p:cNvSpPr>
          <p:nvPr>
            <p:ph idx="1"/>
          </p:nvPr>
        </p:nvSpPr>
        <p:spPr/>
        <p:txBody>
          <a:bodyPr/>
          <a:lstStyle>
            <a:lvl1pPr>
              <a:defRPr b="1" i="0">
                <a:solidFill>
                  <a:srgbClr val="F37421"/>
                </a:solidFill>
                <a:latin typeface="DIN-Bold"/>
                <a:cs typeface="DIN-Bold"/>
              </a:defRPr>
            </a:lvl1pPr>
            <a:lvl2pPr>
              <a:defRPr b="0" i="0">
                <a:solidFill>
                  <a:srgbClr val="00264C"/>
                </a:solidFill>
                <a:latin typeface="DIN-Bold"/>
                <a:cs typeface="DIN-Bold"/>
              </a:defRPr>
            </a:lvl2pPr>
            <a:lvl3pPr>
              <a:defRPr b="0" i="0">
                <a:solidFill>
                  <a:srgbClr val="00264C"/>
                </a:solidFill>
                <a:latin typeface="DIN-Bold"/>
                <a:cs typeface="DIN-Bold"/>
              </a:defRPr>
            </a:lvl3pPr>
            <a:lvl4pPr>
              <a:defRPr b="0" i="0">
                <a:solidFill>
                  <a:srgbClr val="00264C"/>
                </a:solidFill>
                <a:latin typeface="DIN-Bold"/>
                <a:cs typeface="DIN-Bold"/>
              </a:defRPr>
            </a:lvl4pPr>
            <a:lvl5pPr>
              <a:defRPr b="0" i="0">
                <a:solidFill>
                  <a:srgbClr val="00264C"/>
                </a:solidFill>
                <a:latin typeface="DIN-Bold"/>
                <a:cs typeface="DIN-Bold"/>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30317142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2.jpe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theme" Target="../theme/theme2.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image" Target="../media/image3.jpeg"/><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theme" Target="../theme/theme3.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068960"/>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4581129"/>
            <a:ext cx="8229600" cy="1257003"/>
          </a:xfrm>
          <a:prstGeom prst="rect">
            <a:avLst/>
          </a:prstGeom>
        </p:spPr>
        <p:txBody>
          <a:bodyPr vert="horz" lIns="91440" tIns="45720" rIns="91440" bIns="45720" rtlCol="0">
            <a:normAutofit/>
          </a:bodyPr>
          <a:lstStyle/>
          <a:p>
            <a:pPr lvl="0"/>
            <a:r>
              <a:rPr lang="en-GB" dirty="0"/>
              <a:t>Click to edit Master text styles</a:t>
            </a:r>
          </a:p>
        </p:txBody>
      </p:sp>
      <p:sp>
        <p:nvSpPr>
          <p:cNvPr id="7" name="Title Placeholder 1"/>
          <p:cNvSpPr txBox="1">
            <a:spLocks/>
          </p:cNvSpPr>
          <p:nvPr/>
        </p:nvSpPr>
        <p:spPr>
          <a:xfrm>
            <a:off x="457200" y="260648"/>
            <a:ext cx="8229600" cy="72920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2000" b="0" i="0" spc="600" dirty="0">
                <a:solidFill>
                  <a:srgbClr val="F37421"/>
                </a:solidFill>
                <a:latin typeface="DIN-Light"/>
                <a:cs typeface="DIN-Light"/>
              </a:rPr>
              <a:t>WELCOME TO</a:t>
            </a:r>
            <a:endParaRPr lang="en-US" sz="2000" b="0" i="0" spc="600" dirty="0">
              <a:solidFill>
                <a:srgbClr val="F37421"/>
              </a:solidFill>
              <a:latin typeface="DIN-Light"/>
              <a:cs typeface="DIN-Light"/>
            </a:endParaRPr>
          </a:p>
        </p:txBody>
      </p:sp>
    </p:spTree>
    <p:extLst>
      <p:ext uri="{BB962C8B-B14F-4D97-AF65-F5344CB8AC3E}">
        <p14:creationId xmlns:p14="http://schemas.microsoft.com/office/powerpoint/2010/main" val="3114563383"/>
      </p:ext>
    </p:extLst>
  </p:cSld>
  <p:clrMap bg1="lt1" tx1="dk1" bg2="lt2" tx2="dk2" accent1="accent1" accent2="accent2" accent3="accent3" accent4="accent4" accent5="accent5" accent6="accent6" hlink="hlink" folHlink="folHlink"/>
  <p:sldLayoutIdLst>
    <p:sldLayoutId id="2147483673" r:id="rId1"/>
  </p:sldLayoutIdLst>
  <p:txStyles>
    <p:titleStyle>
      <a:lvl1pPr algn="ctr" defTabSz="457200" rtl="0" eaLnBrk="1" latinLnBrk="0" hangingPunct="1">
        <a:spcBef>
          <a:spcPct val="0"/>
        </a:spcBef>
        <a:buNone/>
        <a:defRPr sz="4400" b="1" i="0" kern="1200">
          <a:solidFill>
            <a:schemeClr val="bg1"/>
          </a:solidFill>
          <a:latin typeface="DIN-Bold"/>
          <a:ea typeface="+mj-ea"/>
          <a:cs typeface="DIN-Bold"/>
        </a:defRPr>
      </a:lvl1pPr>
    </p:titleStyle>
    <p:bodyStyle>
      <a:lvl1pPr marL="0" indent="0" algn="ctr" defTabSz="457200" rtl="0" eaLnBrk="1" latinLnBrk="0" hangingPunct="1">
        <a:spcBef>
          <a:spcPct val="20000"/>
        </a:spcBef>
        <a:buFont typeface="Arial"/>
        <a:buNone/>
        <a:defRPr sz="3200" b="0" i="0" kern="1200">
          <a:solidFill>
            <a:srgbClr val="F37421"/>
          </a:solidFill>
          <a:latin typeface="DIN-Regular"/>
          <a:ea typeface="+mn-ea"/>
          <a:cs typeface="DIN-Regular"/>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7"/>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7"/>
            <a:ext cx="8229600" cy="1143000"/>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395418200"/>
      </p:ext>
    </p:extLst>
  </p:cSld>
  <p:clrMap bg1="lt1" tx1="dk1" bg2="lt2" tx2="dk2" accent1="accent1" accent2="accent2" accent3="accent3" accent4="accent4" accent5="accent5" accent6="accent6" hlink="hlink" folHlink="folHlink"/>
  <p:sldLayoutIdLst>
    <p:sldLayoutId id="2147483664" r:id="rId1"/>
    <p:sldLayoutId id="2147483659" r:id="rId2"/>
    <p:sldLayoutId id="2147483660" r:id="rId3"/>
    <p:sldLayoutId id="2147483662" r:id="rId4"/>
    <p:sldLayoutId id="2147483665" r:id="rId5"/>
  </p:sldLayoutIdLst>
  <p:txStyles>
    <p:titleStyle>
      <a:lvl1pPr algn="ctr" defTabSz="457200" rtl="0" eaLnBrk="1" latinLnBrk="0" hangingPunct="1">
        <a:spcBef>
          <a:spcPct val="0"/>
        </a:spcBef>
        <a:buNone/>
        <a:defRPr sz="4400" b="0" i="0" kern="1200">
          <a:solidFill>
            <a:srgbClr val="002141"/>
          </a:solidFill>
          <a:latin typeface="DIN-Black"/>
          <a:ea typeface="+mj-ea"/>
          <a:cs typeface="DIN-Black"/>
        </a:defRPr>
      </a:lvl1pPr>
    </p:titleStyle>
    <p:bodyStyle>
      <a:lvl1pPr marL="342900" indent="-342900" algn="l" defTabSz="457200" rtl="0" eaLnBrk="1" latinLnBrk="0" hangingPunct="1">
        <a:spcBef>
          <a:spcPct val="20000"/>
        </a:spcBef>
        <a:buFont typeface="Arial"/>
        <a:buChar char="•"/>
        <a:defRPr sz="3200" b="1" i="0" kern="1200">
          <a:solidFill>
            <a:srgbClr val="F37421"/>
          </a:solidFill>
          <a:latin typeface="DIN-Bold"/>
          <a:ea typeface="+mn-ea"/>
          <a:cs typeface="DIN-Bold"/>
        </a:defRPr>
      </a:lvl1pPr>
      <a:lvl2pPr marL="742950" indent="-285750" algn="l" defTabSz="457200" rtl="0" eaLnBrk="1" latinLnBrk="0" hangingPunct="1">
        <a:spcBef>
          <a:spcPct val="20000"/>
        </a:spcBef>
        <a:buClr>
          <a:srgbClr val="002141"/>
        </a:buClr>
        <a:buFont typeface="Arial"/>
        <a:buChar char="–"/>
        <a:defRPr sz="2800" b="0" i="0" kern="1200">
          <a:solidFill>
            <a:srgbClr val="002141"/>
          </a:solidFill>
          <a:latin typeface="DIN-Bold"/>
          <a:ea typeface="+mn-ea"/>
          <a:cs typeface="DIN-Bold"/>
        </a:defRPr>
      </a:lvl2pPr>
      <a:lvl3pPr marL="1143000" indent="-228600" algn="l" defTabSz="457200" rtl="0" eaLnBrk="1" latinLnBrk="0" hangingPunct="1">
        <a:spcBef>
          <a:spcPct val="20000"/>
        </a:spcBef>
        <a:buClr>
          <a:srgbClr val="002141"/>
        </a:buClr>
        <a:buFont typeface="Arial"/>
        <a:buChar char="•"/>
        <a:defRPr sz="2400" b="0" i="0" kern="1200">
          <a:solidFill>
            <a:srgbClr val="002141"/>
          </a:solidFill>
          <a:latin typeface="DIN-Bold"/>
          <a:ea typeface="+mn-ea"/>
          <a:cs typeface="DIN-Bold"/>
        </a:defRPr>
      </a:lvl3pPr>
      <a:lvl4pPr marL="1600200" indent="-228600" algn="l" defTabSz="457200" rtl="0" eaLnBrk="1" latinLnBrk="0" hangingPunct="1">
        <a:spcBef>
          <a:spcPct val="20000"/>
        </a:spcBef>
        <a:buClr>
          <a:srgbClr val="002141"/>
        </a:buClr>
        <a:buFont typeface="Arial"/>
        <a:buChar char="–"/>
        <a:defRPr sz="2000" b="0" i="0" kern="1200">
          <a:solidFill>
            <a:srgbClr val="002141"/>
          </a:solidFill>
          <a:latin typeface="DIN-Bold"/>
          <a:ea typeface="+mn-ea"/>
          <a:cs typeface="DIN-Bold"/>
        </a:defRPr>
      </a:lvl4pPr>
      <a:lvl5pPr marL="2057400" indent="-228600" algn="l" defTabSz="457200" rtl="0" eaLnBrk="1" latinLnBrk="0" hangingPunct="1">
        <a:spcBef>
          <a:spcPct val="20000"/>
        </a:spcBef>
        <a:buClr>
          <a:srgbClr val="002141"/>
        </a:buClr>
        <a:buFont typeface="Arial"/>
        <a:buChar char="»"/>
        <a:defRPr sz="2000" b="0" i="0" kern="1200">
          <a:solidFill>
            <a:srgbClr val="002141"/>
          </a:solidFill>
          <a:latin typeface="DIN-Bold"/>
          <a:ea typeface="+mn-ea"/>
          <a:cs typeface="DIN-Bold"/>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7"/>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131987046"/>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Lst>
  <p:txStyles>
    <p:titleStyle>
      <a:lvl1pPr algn="ctr" defTabSz="457200" rtl="0" eaLnBrk="1" latinLnBrk="0" hangingPunct="1">
        <a:spcBef>
          <a:spcPct val="0"/>
        </a:spcBef>
        <a:buNone/>
        <a:defRPr sz="4400" b="0" i="0" kern="1200">
          <a:solidFill>
            <a:srgbClr val="002141"/>
          </a:solidFill>
          <a:latin typeface="DIN-Black"/>
          <a:ea typeface="+mj-ea"/>
          <a:cs typeface="DIN-Black"/>
        </a:defRPr>
      </a:lvl1pPr>
    </p:titleStyle>
    <p:bodyStyle>
      <a:lvl1pPr marL="342900" indent="-342900" algn="l" defTabSz="457200" rtl="0" eaLnBrk="1" latinLnBrk="0" hangingPunct="1">
        <a:spcBef>
          <a:spcPct val="20000"/>
        </a:spcBef>
        <a:buFont typeface="Arial"/>
        <a:buChar char="•"/>
        <a:defRPr sz="3200" b="1" i="0" kern="1200">
          <a:solidFill>
            <a:srgbClr val="F37421"/>
          </a:solidFill>
          <a:latin typeface="DIN-Bold"/>
          <a:ea typeface="+mn-ea"/>
          <a:cs typeface="DIN-Bold"/>
        </a:defRPr>
      </a:lvl1pPr>
      <a:lvl2pPr marL="742950" indent="-285750" algn="l" defTabSz="457200" rtl="0" eaLnBrk="1" latinLnBrk="0" hangingPunct="1">
        <a:spcBef>
          <a:spcPct val="20000"/>
        </a:spcBef>
        <a:buClr>
          <a:srgbClr val="002141"/>
        </a:buClr>
        <a:buFont typeface="Arial"/>
        <a:buChar char="–"/>
        <a:defRPr sz="2800" b="0" i="0" kern="1200">
          <a:solidFill>
            <a:srgbClr val="002141"/>
          </a:solidFill>
          <a:latin typeface="DIN-Bold"/>
          <a:ea typeface="+mn-ea"/>
          <a:cs typeface="DIN-Bold"/>
        </a:defRPr>
      </a:lvl2pPr>
      <a:lvl3pPr marL="1143000" indent="-228600" algn="l" defTabSz="457200" rtl="0" eaLnBrk="1" latinLnBrk="0" hangingPunct="1">
        <a:spcBef>
          <a:spcPct val="20000"/>
        </a:spcBef>
        <a:buClr>
          <a:srgbClr val="002141"/>
        </a:buClr>
        <a:buFont typeface="Arial"/>
        <a:buChar char="•"/>
        <a:defRPr sz="2400" b="0" i="0" kern="1200">
          <a:solidFill>
            <a:srgbClr val="002141"/>
          </a:solidFill>
          <a:latin typeface="DIN-Bold"/>
          <a:ea typeface="+mn-ea"/>
          <a:cs typeface="DIN-Bold"/>
        </a:defRPr>
      </a:lvl3pPr>
      <a:lvl4pPr marL="1600200" indent="-228600" algn="l" defTabSz="457200" rtl="0" eaLnBrk="1" latinLnBrk="0" hangingPunct="1">
        <a:spcBef>
          <a:spcPct val="20000"/>
        </a:spcBef>
        <a:buClr>
          <a:srgbClr val="002141"/>
        </a:buClr>
        <a:buFont typeface="Arial"/>
        <a:buChar char="–"/>
        <a:defRPr sz="2000" b="0" i="0" kern="1200">
          <a:solidFill>
            <a:srgbClr val="002141"/>
          </a:solidFill>
          <a:latin typeface="DIN-Bold"/>
          <a:ea typeface="+mn-ea"/>
          <a:cs typeface="DIN-Bold"/>
        </a:defRPr>
      </a:lvl4pPr>
      <a:lvl5pPr marL="2057400" indent="-228600" algn="l" defTabSz="457200" rtl="0" eaLnBrk="1" latinLnBrk="0" hangingPunct="1">
        <a:spcBef>
          <a:spcPct val="20000"/>
        </a:spcBef>
        <a:buClr>
          <a:srgbClr val="002141"/>
        </a:buClr>
        <a:buFont typeface="Arial"/>
        <a:buChar char="»"/>
        <a:defRPr sz="2000" b="0" i="0" kern="1200">
          <a:solidFill>
            <a:srgbClr val="002141"/>
          </a:solidFill>
          <a:latin typeface="DIN-Bold"/>
          <a:ea typeface="+mn-ea"/>
          <a:cs typeface="DIN-Bold"/>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3.xml"/><Relationship Id="rId1" Type="http://schemas.openxmlformats.org/officeDocument/2006/relationships/slideLayout" Target="../slideLayouts/slideLayout4.xml"/><Relationship Id="rId4" Type="http://schemas.openxmlformats.org/officeDocument/2006/relationships/image" Target="../media/image7.sv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http://www.energynetworks.org/gas/regulation/gtp-documents.html"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7FAFAE7-501B-4B9C-8CD6-6CAF81EAACC9}"/>
              </a:ext>
            </a:extLst>
          </p:cNvPr>
          <p:cNvSpPr>
            <a:spLocks noGrp="1"/>
          </p:cNvSpPr>
          <p:nvPr>
            <p:ph type="body" idx="1"/>
          </p:nvPr>
        </p:nvSpPr>
        <p:spPr>
          <a:xfrm>
            <a:off x="722313" y="3212978"/>
            <a:ext cx="7772400" cy="1800198"/>
          </a:xfrm>
        </p:spPr>
        <p:txBody>
          <a:bodyPr>
            <a:normAutofit/>
          </a:bodyPr>
          <a:lstStyle/>
          <a:p>
            <a:r>
              <a:rPr lang="en-GB" sz="36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IGEM/G/13 – Domestic supply capacity and operating</a:t>
            </a:r>
            <a:r>
              <a:rPr lang="en-GB"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 p</a:t>
            </a:r>
            <a:r>
              <a:rPr lang="en-GB" sz="36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ressur</a:t>
            </a:r>
            <a:r>
              <a:rPr lang="en-GB"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e at the outlet of the meter</a:t>
            </a:r>
          </a:p>
        </p:txBody>
      </p:sp>
    </p:spTree>
    <p:extLst>
      <p:ext uri="{BB962C8B-B14F-4D97-AF65-F5344CB8AC3E}">
        <p14:creationId xmlns:p14="http://schemas.microsoft.com/office/powerpoint/2010/main" val="7654828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8938E4AD-9454-4447-92DB-4E51C81ABA40}"/>
              </a:ext>
            </a:extLst>
          </p:cNvPr>
          <p:cNvSpPr>
            <a:spLocks noGrp="1"/>
          </p:cNvSpPr>
          <p:nvPr>
            <p:ph type="subTitle" idx="1"/>
          </p:nvPr>
        </p:nvSpPr>
        <p:spPr>
          <a:xfrm>
            <a:off x="899592" y="1844824"/>
            <a:ext cx="6400800" cy="1752600"/>
          </a:xfrm>
        </p:spPr>
        <p:txBody>
          <a:bodyPr>
            <a:normAutofit/>
          </a:bodyPr>
          <a:lstStyle/>
          <a:p>
            <a:r>
              <a:rPr kumimoji="0" lang="en-GB" sz="4400" b="1" i="0" u="none" strike="noStrike" kern="1200" cap="none" spc="0" normalizeH="0" baseline="0" noProof="0" dirty="0">
                <a:ln>
                  <a:noFill/>
                </a:ln>
                <a:solidFill>
                  <a:srgbClr val="F37421"/>
                </a:solidFill>
                <a:effectLst/>
                <a:uLnTx/>
                <a:uFillTx/>
                <a:latin typeface="DIN-Regular"/>
                <a:ea typeface="+mn-ea"/>
              </a:rPr>
              <a:t>2. Agreed Gas Installation Test Point</a:t>
            </a:r>
            <a:endParaRPr lang="en-GB" sz="4400" dirty="0"/>
          </a:p>
        </p:txBody>
      </p:sp>
      <p:sp>
        <p:nvSpPr>
          <p:cNvPr id="3" name="Title 2">
            <a:extLst>
              <a:ext uri="{FF2B5EF4-FFF2-40B4-BE49-F238E27FC236}">
                <a16:creationId xmlns:a16="http://schemas.microsoft.com/office/drawing/2014/main" id="{56776764-1628-4FCA-8BD3-C9339471D885}"/>
              </a:ext>
            </a:extLst>
          </p:cNvPr>
          <p:cNvSpPr>
            <a:spLocks noGrp="1"/>
          </p:cNvSpPr>
          <p:nvPr>
            <p:ph type="title"/>
          </p:nvPr>
        </p:nvSpPr>
        <p:spPr>
          <a:xfrm>
            <a:off x="457200" y="363511"/>
            <a:ext cx="8229600" cy="724941"/>
          </a:xfrm>
        </p:spPr>
        <p:txBody>
          <a:bodyPr>
            <a:normAutofit/>
          </a:bodyPr>
          <a:lstStyle/>
          <a:p>
            <a:r>
              <a:rPr kumimoji="0" lang="en-GB" sz="3200" b="1" i="0" u="none" strike="noStrike" kern="1200" cap="none" spc="0" normalizeH="0" baseline="0" noProof="0" dirty="0">
                <a:ln>
                  <a:noFill/>
                </a:ln>
                <a:solidFill>
                  <a:srgbClr val="F37421"/>
                </a:solidFill>
                <a:effectLst>
                  <a:outerShdw blurRad="38100" dist="38100" dir="2700000" algn="tl">
                    <a:srgbClr val="000000">
                      <a:alpha val="43137"/>
                    </a:srgbClr>
                  </a:outerShdw>
                </a:effectLst>
                <a:uLnTx/>
                <a:uFillTx/>
                <a:ea typeface="Calibri" panose="020F0502020204030204" pitchFamily="34" charset="0"/>
              </a:rPr>
              <a:t>IGEM/G/13</a:t>
            </a:r>
            <a:endParaRPr lang="en-GB" sz="3200" dirty="0"/>
          </a:p>
        </p:txBody>
      </p:sp>
    </p:spTree>
    <p:extLst>
      <p:ext uri="{BB962C8B-B14F-4D97-AF65-F5344CB8AC3E}">
        <p14:creationId xmlns:p14="http://schemas.microsoft.com/office/powerpoint/2010/main" val="23354997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238927"/>
            <a:ext cx="7344816" cy="940965"/>
          </a:xfrm>
        </p:spPr>
        <p:txBody>
          <a:bodyPr>
            <a:normAutofit/>
          </a:bodyPr>
          <a:lstStyle/>
          <a:p>
            <a:r>
              <a:rPr kumimoji="0" lang="en-GB" sz="3200" b="1" i="0" u="none" strike="noStrike" kern="1200" cap="none" spc="0" normalizeH="0" baseline="0" noProof="0" dirty="0">
                <a:ln>
                  <a:noFill/>
                </a:ln>
                <a:solidFill>
                  <a:srgbClr val="F37421"/>
                </a:solidFill>
                <a:effectLst>
                  <a:outerShdw blurRad="38100" dist="38100" dir="2700000" algn="tl">
                    <a:srgbClr val="000000">
                      <a:alpha val="43137"/>
                    </a:srgbClr>
                  </a:outerShdw>
                </a:effectLst>
                <a:uLnTx/>
                <a:uFillTx/>
                <a:ea typeface="Calibri" panose="020F0502020204030204" pitchFamily="34" charset="0"/>
              </a:rPr>
              <a:t>IGEM/G/13 – Gas Installation Test Point</a:t>
            </a:r>
            <a:endParaRPr lang="en-GB" sz="3200" b="1" dirty="0"/>
          </a:p>
        </p:txBody>
      </p:sp>
      <p:sp>
        <p:nvSpPr>
          <p:cNvPr id="3" name="Content Placeholder 2"/>
          <p:cNvSpPr>
            <a:spLocks noGrp="1"/>
          </p:cNvSpPr>
          <p:nvPr>
            <p:ph idx="1"/>
          </p:nvPr>
        </p:nvSpPr>
        <p:spPr>
          <a:xfrm>
            <a:off x="457200" y="1495325"/>
            <a:ext cx="8229600" cy="4525963"/>
          </a:xfrm>
        </p:spPr>
        <p:txBody>
          <a:bodyPr>
            <a:normAutofit/>
          </a:bodyPr>
          <a:lstStyle/>
          <a:p>
            <a:pPr marL="0" indent="0" algn="ctr">
              <a:buNone/>
            </a:pPr>
            <a:endParaRPr lang="en-GB" sz="2400" b="0" dirty="0">
              <a:solidFill>
                <a:schemeClr val="tx1"/>
              </a:solidFill>
              <a:effectLst>
                <a:outerShdw blurRad="38100" dist="38100" dir="2700000" algn="tl">
                  <a:srgbClr val="000000">
                    <a:alpha val="43137"/>
                  </a:srgbClr>
                </a:outerShdw>
              </a:effectLst>
            </a:endParaRPr>
          </a:p>
          <a:p>
            <a:pPr marL="361950" indent="-361950" algn="just">
              <a:buNone/>
            </a:pPr>
            <a:r>
              <a:rPr lang="en-GB" sz="2400" b="0" dirty="0">
                <a:solidFill>
                  <a:schemeClr val="tx1"/>
                </a:solidFill>
                <a:effectLst>
                  <a:outerShdw blurRad="38100" dist="38100" dir="2700000" algn="tl">
                    <a:srgbClr val="000000">
                      <a:alpha val="43137"/>
                    </a:srgbClr>
                  </a:outerShdw>
                </a:effectLst>
              </a:rPr>
              <a:t>2. The test point at the outlet of the meter installation is the point of common access to all parties</a:t>
            </a:r>
          </a:p>
          <a:p>
            <a:pPr marL="361950" indent="-361950" algn="just">
              <a:buNone/>
            </a:pPr>
            <a:endParaRPr lang="en-GB" sz="800" b="0" dirty="0">
              <a:solidFill>
                <a:schemeClr val="tx1"/>
              </a:solidFill>
              <a:effectLst>
                <a:outerShdw blurRad="38100" dist="38100" dir="2700000" algn="tl">
                  <a:srgbClr val="000000">
                    <a:alpha val="43137"/>
                  </a:srgbClr>
                </a:outerShdw>
              </a:effectLst>
            </a:endParaRPr>
          </a:p>
          <a:p>
            <a:pPr marL="361950" indent="-361950" algn="just">
              <a:buNone/>
            </a:pPr>
            <a:r>
              <a:rPr lang="en-GB" sz="2400" b="0" dirty="0">
                <a:solidFill>
                  <a:schemeClr val="tx1"/>
                </a:solidFill>
                <a:effectLst>
                  <a:outerShdw blurRad="38100" dist="38100" dir="2700000" algn="tl">
                    <a:srgbClr val="000000">
                      <a:alpha val="43137"/>
                    </a:srgbClr>
                  </a:outerShdw>
                </a:effectLst>
              </a:rPr>
              <a:t>	The gas pressure measured at this point is to be used to determine the suitability of the gas supply for the gas load of the premises</a:t>
            </a:r>
          </a:p>
          <a:p>
            <a:pPr marL="361950" indent="-361950" algn="just">
              <a:buNone/>
            </a:pPr>
            <a:endParaRPr lang="en-GB" sz="800" b="0" dirty="0">
              <a:solidFill>
                <a:schemeClr val="tx1"/>
              </a:solidFill>
              <a:effectLst>
                <a:outerShdw blurRad="38100" dist="38100" dir="2700000" algn="tl">
                  <a:srgbClr val="000000">
                    <a:alpha val="43137"/>
                  </a:srgbClr>
                </a:outerShdw>
              </a:effectLst>
            </a:endParaRPr>
          </a:p>
          <a:p>
            <a:pPr marL="400050" marR="0" lvl="1" indent="0" algn="just" defTabSz="457200" rtl="0" eaLnBrk="1" fontAlgn="auto" latinLnBrk="0" hangingPunct="1">
              <a:lnSpc>
                <a:spcPct val="100000"/>
              </a:lnSpc>
              <a:spcBef>
                <a:spcPct val="20000"/>
              </a:spcBef>
              <a:spcAft>
                <a:spcPts val="0"/>
              </a:spcAft>
              <a:buClr>
                <a:srgbClr val="002141"/>
              </a:buClr>
              <a:buSzTx/>
              <a:buFont typeface="Arial"/>
              <a:buNone/>
              <a:tabLst/>
              <a:defRPr/>
            </a:pPr>
            <a:r>
              <a:rPr lang="en-GB" sz="2400" dirty="0">
                <a:solidFill>
                  <a:prstClr val="black"/>
                </a:solidFill>
                <a:effectLst>
                  <a:outerShdw blurRad="38100" dist="38100" dir="2700000" algn="tl">
                    <a:srgbClr val="000000">
                      <a:alpha val="43137"/>
                    </a:srgbClr>
                  </a:outerShdw>
                </a:effectLst>
              </a:rPr>
              <a:t>T</a:t>
            </a:r>
            <a:r>
              <a:rPr kumimoji="0" lang="en-GB" sz="2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DIN-Bold"/>
                <a:ea typeface="+mn-ea"/>
              </a:rPr>
              <a:t>he outlet working pressure of the meter after a one minute stabilisation should not be less than 18.5 mbar and not exceeding 23 mbar</a:t>
            </a:r>
            <a:endParaRPr kumimoji="0" lang="en-GB" sz="2400" b="0" i="0" u="none" strike="noStrike" kern="1200" cap="none" spc="0" normalizeH="0" baseline="0" noProof="0" dirty="0">
              <a:ln>
                <a:noFill/>
              </a:ln>
              <a:solidFill>
                <a:prstClr val="black"/>
              </a:solidFill>
              <a:effectLst/>
              <a:uLnTx/>
              <a:uFillTx/>
              <a:latin typeface="DIN-Bold"/>
              <a:ea typeface="+mn-ea"/>
            </a:endParaRPr>
          </a:p>
          <a:p>
            <a:pPr marL="361950" indent="-361950" algn="just">
              <a:buNone/>
            </a:pPr>
            <a:endParaRPr lang="en-GB" sz="2400" b="0" dirty="0">
              <a:solidFill>
                <a:schemeClr val="tx1"/>
              </a:solidFill>
              <a:effectLst>
                <a:outerShdw blurRad="38100" dist="38100" dir="2700000" algn="tl">
                  <a:srgbClr val="000000">
                    <a:alpha val="43137"/>
                  </a:srgbClr>
                </a:outerShdw>
              </a:effectLst>
            </a:endParaRPr>
          </a:p>
          <a:p>
            <a:pPr marL="0" indent="0" algn="ctr">
              <a:buNone/>
            </a:pPr>
            <a:endParaRPr lang="en-GB" sz="2400" b="0" dirty="0">
              <a:solidFill>
                <a:schemeClr val="tx1"/>
              </a:solidFill>
            </a:endParaRPr>
          </a:p>
        </p:txBody>
      </p:sp>
    </p:spTree>
    <p:extLst>
      <p:ext uri="{BB962C8B-B14F-4D97-AF65-F5344CB8AC3E}">
        <p14:creationId xmlns:p14="http://schemas.microsoft.com/office/powerpoint/2010/main" val="15658948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238927"/>
            <a:ext cx="7416824" cy="940965"/>
          </a:xfrm>
        </p:spPr>
        <p:txBody>
          <a:bodyPr>
            <a:normAutofit/>
          </a:bodyPr>
          <a:lstStyle/>
          <a:p>
            <a:r>
              <a:rPr kumimoji="0" lang="en-GB" sz="3200" b="1" i="0" u="none" strike="noStrike" kern="1200" cap="none" spc="0" normalizeH="0" baseline="0" noProof="0" dirty="0">
                <a:ln>
                  <a:noFill/>
                </a:ln>
                <a:solidFill>
                  <a:srgbClr val="F37421"/>
                </a:solidFill>
                <a:effectLst>
                  <a:outerShdw blurRad="38100" dist="38100" dir="2700000" algn="tl">
                    <a:srgbClr val="000000">
                      <a:alpha val="43137"/>
                    </a:srgbClr>
                  </a:outerShdw>
                </a:effectLst>
                <a:uLnTx/>
                <a:uFillTx/>
                <a:ea typeface="Calibri" panose="020F0502020204030204" pitchFamily="34" charset="0"/>
              </a:rPr>
              <a:t>IGEM/G/13 – Gas Installation Test Point</a:t>
            </a:r>
            <a:endParaRPr lang="en-GB" sz="3200" b="1" dirty="0"/>
          </a:p>
        </p:txBody>
      </p:sp>
      <p:sp>
        <p:nvSpPr>
          <p:cNvPr id="3" name="Content Placeholder 2"/>
          <p:cNvSpPr>
            <a:spLocks noGrp="1"/>
          </p:cNvSpPr>
          <p:nvPr>
            <p:ph idx="1"/>
          </p:nvPr>
        </p:nvSpPr>
        <p:spPr>
          <a:xfrm>
            <a:off x="457200" y="1567077"/>
            <a:ext cx="8229600" cy="4525963"/>
          </a:xfrm>
        </p:spPr>
        <p:txBody>
          <a:bodyPr>
            <a:normAutofit/>
          </a:bodyPr>
          <a:lstStyle/>
          <a:p>
            <a:pPr marL="0" indent="0" algn="ctr">
              <a:buNone/>
            </a:pPr>
            <a:endParaRPr lang="en-GB" sz="2400" b="0" dirty="0">
              <a:solidFill>
                <a:schemeClr val="tx1"/>
              </a:solidFill>
            </a:endParaRPr>
          </a:p>
          <a:p>
            <a:pPr marL="0" indent="0" algn="ctr">
              <a:buNone/>
            </a:pPr>
            <a:endParaRPr lang="en-GB" sz="2400" b="0" dirty="0">
              <a:solidFill>
                <a:schemeClr val="tx1"/>
              </a:solidFill>
            </a:endParaRPr>
          </a:p>
        </p:txBody>
      </p:sp>
      <p:pic>
        <p:nvPicPr>
          <p:cNvPr id="1028" name="Picture 4" descr="http://www.mortgagecafe.plus.com/gas-meter-metri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7785" y="1567077"/>
            <a:ext cx="4032447" cy="501628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164288" y="1711114"/>
            <a:ext cx="1872208" cy="954107"/>
          </a:xfrm>
          <a:prstGeom prst="rect">
            <a:avLst/>
          </a:prstGeom>
          <a:noFill/>
        </p:spPr>
        <p:txBody>
          <a:bodyPr wrap="square" rtlCol="0">
            <a:spAutoFit/>
          </a:bodyPr>
          <a:lstStyle/>
          <a:p>
            <a:r>
              <a:rPr lang="en-GB" sz="2800" dirty="0"/>
              <a:t>Pressure test point</a:t>
            </a:r>
          </a:p>
        </p:txBody>
      </p:sp>
      <p:cxnSp>
        <p:nvCxnSpPr>
          <p:cNvPr id="6" name="Straight Arrow Connector 5"/>
          <p:cNvCxnSpPr>
            <a:cxnSpLocks/>
          </p:cNvCxnSpPr>
          <p:nvPr/>
        </p:nvCxnSpPr>
        <p:spPr>
          <a:xfrm flipH="1">
            <a:off x="6084168" y="2665221"/>
            <a:ext cx="1368152" cy="61976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099160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C103A592-903A-4FCC-AC9E-4165498102C3}"/>
              </a:ext>
            </a:extLst>
          </p:cNvPr>
          <p:cNvSpPr>
            <a:spLocks noGrp="1"/>
          </p:cNvSpPr>
          <p:nvPr>
            <p:ph type="subTitle" idx="1"/>
          </p:nvPr>
        </p:nvSpPr>
        <p:spPr>
          <a:xfrm>
            <a:off x="899592" y="1844824"/>
            <a:ext cx="6584776" cy="4248471"/>
          </a:xfrm>
        </p:spPr>
        <p:txBody>
          <a:bodyPr>
            <a:normAutofit fontScale="92500"/>
          </a:bodyPr>
          <a:lstStyle/>
          <a:p>
            <a:pPr marL="530225" indent="-530225"/>
            <a:r>
              <a:rPr kumimoji="0" lang="en-GB" sz="4800" b="1" i="0" u="none" strike="noStrike" kern="1200" cap="none" spc="0" normalizeH="0" baseline="0" noProof="0" dirty="0">
                <a:ln>
                  <a:noFill/>
                </a:ln>
                <a:solidFill>
                  <a:srgbClr val="F37421"/>
                </a:solidFill>
                <a:effectLst/>
                <a:uLnTx/>
                <a:uFillTx/>
              </a:rPr>
              <a:t>3. Harmonised Procedures for Installing Appliances</a:t>
            </a:r>
          </a:p>
          <a:p>
            <a:pPr marL="622300" lvl="3" algn="l"/>
            <a:r>
              <a:rPr lang="en-GB" sz="4800" b="0" dirty="0">
                <a:solidFill>
                  <a:srgbClr val="F37421"/>
                </a:solidFill>
                <a:effectLst>
                  <a:outerShdw blurRad="38100" dist="38100" dir="2700000" algn="tl">
                    <a:srgbClr val="000000">
                      <a:alpha val="43137"/>
                    </a:srgbClr>
                  </a:outerShdw>
                </a:effectLst>
                <a:latin typeface="DIN-Regular"/>
              </a:rPr>
              <a:t>3.1	Pre-installation</a:t>
            </a:r>
          </a:p>
          <a:p>
            <a:pPr marL="622300" lvl="3" algn="l"/>
            <a:r>
              <a:rPr lang="en-GB" sz="4800" b="0" dirty="0">
                <a:solidFill>
                  <a:srgbClr val="F37421"/>
                </a:solidFill>
                <a:effectLst>
                  <a:outerShdw blurRad="38100" dist="38100" dir="2700000" algn="tl">
                    <a:srgbClr val="000000">
                      <a:alpha val="43137"/>
                    </a:srgbClr>
                  </a:outerShdw>
                </a:effectLst>
                <a:latin typeface="DIN-Regular"/>
              </a:rPr>
              <a:t>3.2	Commissioning</a:t>
            </a:r>
          </a:p>
          <a:p>
            <a:pPr marL="622300" lvl="3" algn="l"/>
            <a:r>
              <a:rPr lang="en-GB" sz="4800" b="0" dirty="0">
                <a:solidFill>
                  <a:srgbClr val="F37421"/>
                </a:solidFill>
                <a:effectLst>
                  <a:outerShdw blurRad="38100" dist="38100" dir="2700000" algn="tl">
                    <a:srgbClr val="000000">
                      <a:alpha val="43137"/>
                    </a:srgbClr>
                  </a:outerShdw>
                </a:effectLst>
                <a:latin typeface="DIN-Regular"/>
              </a:rPr>
              <a:t>3.3 </a:t>
            </a:r>
            <a:r>
              <a:rPr lang="en-GB" sz="4800" dirty="0">
                <a:solidFill>
                  <a:srgbClr val="F37421"/>
                </a:solidFill>
                <a:effectLst>
                  <a:outerShdw blurRad="38100" dist="38100" dir="2700000" algn="tl">
                    <a:srgbClr val="000000">
                      <a:alpha val="43137"/>
                    </a:srgbClr>
                  </a:outerShdw>
                </a:effectLst>
                <a:latin typeface="DIN-Regular"/>
              </a:rPr>
              <a:t>P</a:t>
            </a:r>
            <a:r>
              <a:rPr lang="en-GB" sz="4800" b="0" dirty="0">
                <a:solidFill>
                  <a:srgbClr val="F37421"/>
                </a:solidFill>
                <a:effectLst>
                  <a:outerShdw blurRad="38100" dist="38100" dir="2700000" algn="tl">
                    <a:srgbClr val="000000">
                      <a:alpha val="43137"/>
                    </a:srgbClr>
                  </a:outerShdw>
                </a:effectLst>
                <a:latin typeface="DIN-Regular"/>
              </a:rPr>
              <a:t>ost commissioning</a:t>
            </a:r>
          </a:p>
          <a:p>
            <a:endParaRPr lang="en-GB" sz="5400" dirty="0"/>
          </a:p>
        </p:txBody>
      </p:sp>
      <p:sp>
        <p:nvSpPr>
          <p:cNvPr id="3" name="Title 2">
            <a:extLst>
              <a:ext uri="{FF2B5EF4-FFF2-40B4-BE49-F238E27FC236}">
                <a16:creationId xmlns:a16="http://schemas.microsoft.com/office/drawing/2014/main" id="{92398FAF-E8D5-474A-BC8C-373459B1CB24}"/>
              </a:ext>
            </a:extLst>
          </p:cNvPr>
          <p:cNvSpPr>
            <a:spLocks noGrp="1"/>
          </p:cNvSpPr>
          <p:nvPr>
            <p:ph type="title"/>
          </p:nvPr>
        </p:nvSpPr>
        <p:spPr>
          <a:xfrm>
            <a:off x="457200" y="257215"/>
            <a:ext cx="8229600" cy="940965"/>
          </a:xfrm>
        </p:spPr>
        <p:txBody>
          <a:bodyPr>
            <a:normAutofit/>
          </a:bodyPr>
          <a:lstStyle/>
          <a:p>
            <a:r>
              <a:rPr kumimoji="0" lang="en-GB" sz="3200" b="1" i="0" u="none" strike="noStrike" kern="1200" cap="none" spc="0" normalizeH="0" baseline="0" noProof="0" dirty="0">
                <a:ln>
                  <a:noFill/>
                </a:ln>
                <a:solidFill>
                  <a:srgbClr val="F37421"/>
                </a:solidFill>
                <a:effectLst>
                  <a:outerShdw blurRad="38100" dist="38100" dir="2700000" algn="tl">
                    <a:srgbClr val="000000">
                      <a:alpha val="43137"/>
                    </a:srgbClr>
                  </a:outerShdw>
                </a:effectLst>
                <a:uLnTx/>
                <a:uFillTx/>
                <a:ea typeface="Calibri" panose="020F0502020204030204" pitchFamily="34" charset="0"/>
              </a:rPr>
              <a:t>IGEM/G/13</a:t>
            </a:r>
            <a:endParaRPr lang="en-GB" sz="3200" dirty="0"/>
          </a:p>
        </p:txBody>
      </p:sp>
    </p:spTree>
    <p:extLst>
      <p:ext uri="{BB962C8B-B14F-4D97-AF65-F5344CB8AC3E}">
        <p14:creationId xmlns:p14="http://schemas.microsoft.com/office/powerpoint/2010/main" val="180630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C103A592-903A-4FCC-AC9E-4165498102C3}"/>
              </a:ext>
            </a:extLst>
          </p:cNvPr>
          <p:cNvSpPr>
            <a:spLocks noGrp="1"/>
          </p:cNvSpPr>
          <p:nvPr>
            <p:ph type="subTitle" idx="1"/>
          </p:nvPr>
        </p:nvSpPr>
        <p:spPr>
          <a:xfrm>
            <a:off x="75456" y="1844824"/>
            <a:ext cx="5936704" cy="1728192"/>
          </a:xfrm>
        </p:spPr>
        <p:txBody>
          <a:bodyPr>
            <a:normAutofit/>
          </a:bodyPr>
          <a:lstStyle/>
          <a:p>
            <a:r>
              <a:rPr kumimoji="0" lang="en-GB" sz="4400" b="1" i="0" u="none" strike="noStrike" kern="1200" cap="none" spc="0" normalizeH="0" baseline="0" noProof="0" dirty="0">
                <a:ln>
                  <a:noFill/>
                </a:ln>
                <a:solidFill>
                  <a:srgbClr val="F37421"/>
                </a:solidFill>
                <a:effectLst/>
                <a:uLnTx/>
                <a:uFillTx/>
                <a:latin typeface="DIN-Regular"/>
                <a:ea typeface="+mn-ea"/>
              </a:rPr>
              <a:t>3.1 Pre-Installation</a:t>
            </a:r>
          </a:p>
        </p:txBody>
      </p:sp>
      <p:sp>
        <p:nvSpPr>
          <p:cNvPr id="3" name="Title 2">
            <a:extLst>
              <a:ext uri="{FF2B5EF4-FFF2-40B4-BE49-F238E27FC236}">
                <a16:creationId xmlns:a16="http://schemas.microsoft.com/office/drawing/2014/main" id="{92398FAF-E8D5-474A-BC8C-373459B1CB24}"/>
              </a:ext>
            </a:extLst>
          </p:cNvPr>
          <p:cNvSpPr>
            <a:spLocks noGrp="1"/>
          </p:cNvSpPr>
          <p:nvPr>
            <p:ph type="title"/>
          </p:nvPr>
        </p:nvSpPr>
        <p:spPr>
          <a:xfrm>
            <a:off x="457200" y="328079"/>
            <a:ext cx="8229600" cy="796949"/>
          </a:xfrm>
        </p:spPr>
        <p:txBody>
          <a:bodyPr>
            <a:normAutofit/>
          </a:bodyPr>
          <a:lstStyle/>
          <a:p>
            <a:r>
              <a:rPr kumimoji="0" lang="en-GB" sz="3200" b="1" i="0" u="none" strike="noStrike" kern="1200" cap="none" spc="0" normalizeH="0" baseline="0" noProof="0" dirty="0">
                <a:ln>
                  <a:noFill/>
                </a:ln>
                <a:solidFill>
                  <a:srgbClr val="F37421"/>
                </a:solidFill>
                <a:effectLst>
                  <a:outerShdw blurRad="38100" dist="38100" dir="2700000" algn="tl">
                    <a:srgbClr val="000000">
                      <a:alpha val="43137"/>
                    </a:srgbClr>
                  </a:outerShdw>
                </a:effectLst>
                <a:uLnTx/>
                <a:uFillTx/>
                <a:ea typeface="Calibri" panose="020F0502020204030204" pitchFamily="34" charset="0"/>
              </a:rPr>
              <a:t>IGEM/G/13</a:t>
            </a:r>
            <a:endParaRPr lang="en-GB" sz="3200" dirty="0"/>
          </a:p>
        </p:txBody>
      </p:sp>
    </p:spTree>
    <p:extLst>
      <p:ext uri="{BB962C8B-B14F-4D97-AF65-F5344CB8AC3E}">
        <p14:creationId xmlns:p14="http://schemas.microsoft.com/office/powerpoint/2010/main" val="42486326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6075"/>
            <a:ext cx="8229600" cy="685801"/>
          </a:xfrm>
        </p:spPr>
        <p:txBody>
          <a:bodyPr>
            <a:normAutofit/>
          </a:bodyPr>
          <a:lstStyle/>
          <a:p>
            <a:r>
              <a:rPr lang="en-GB" sz="3200" b="1" dirty="0">
                <a:solidFill>
                  <a:srgbClr val="F37421"/>
                </a:solidFill>
                <a:effectLst>
                  <a:outerShdw blurRad="38100" dist="38100" dir="2700000" algn="tl">
                    <a:srgbClr val="000000">
                      <a:alpha val="43137"/>
                    </a:srgbClr>
                  </a:outerShdw>
                </a:effectLst>
                <a:ea typeface="Calibri" panose="020F0502020204030204" pitchFamily="34" charset="0"/>
              </a:rPr>
              <a:t>IGEM/G/13 </a:t>
            </a:r>
            <a:r>
              <a:rPr lang="en-GB" sz="3200" b="1" dirty="0">
                <a:solidFill>
                  <a:srgbClr val="F37421"/>
                </a:solidFill>
                <a:effectLst>
                  <a:outerShdw blurRad="38100" dist="38100" dir="2700000" algn="tl">
                    <a:srgbClr val="000000">
                      <a:alpha val="43137"/>
                    </a:srgbClr>
                  </a:outerShdw>
                </a:effectLst>
              </a:rPr>
              <a:t>– Pre-Installation</a:t>
            </a:r>
          </a:p>
        </p:txBody>
      </p:sp>
      <p:sp>
        <p:nvSpPr>
          <p:cNvPr id="3" name="Content Placeholder 2"/>
          <p:cNvSpPr>
            <a:spLocks noGrp="1"/>
          </p:cNvSpPr>
          <p:nvPr>
            <p:ph idx="1"/>
          </p:nvPr>
        </p:nvSpPr>
        <p:spPr>
          <a:xfrm>
            <a:off x="251520" y="1639341"/>
            <a:ext cx="8435280" cy="4525963"/>
          </a:xfrm>
        </p:spPr>
        <p:txBody>
          <a:bodyPr>
            <a:normAutofit lnSpcReduction="10000"/>
          </a:bodyPr>
          <a:lstStyle/>
          <a:p>
            <a:pPr marL="361950" indent="-361950">
              <a:buNone/>
            </a:pPr>
            <a:r>
              <a:rPr lang="en-GB" sz="2400" b="0" dirty="0">
                <a:solidFill>
                  <a:schemeClr val="tx1"/>
                </a:solidFill>
                <a:effectLst>
                  <a:outerShdw blurRad="38100" dist="38100" dir="2700000" algn="tl">
                    <a:srgbClr val="000000">
                      <a:alpha val="43137"/>
                    </a:srgbClr>
                  </a:outerShdw>
                </a:effectLst>
              </a:rPr>
              <a:t>3.1	Pre-Installation</a:t>
            </a:r>
          </a:p>
          <a:p>
            <a:pPr marL="400050" lvl="1" indent="0" algn="just">
              <a:buNone/>
            </a:pPr>
            <a:endParaRPr lang="en-GB" sz="2400" b="0" dirty="0">
              <a:solidFill>
                <a:schemeClr val="tx1"/>
              </a:solidFill>
              <a:effectLst>
                <a:outerShdw blurRad="38100" dist="38100" dir="2700000" algn="tl">
                  <a:srgbClr val="000000">
                    <a:alpha val="43137"/>
                  </a:srgbClr>
                </a:outerShdw>
              </a:effectLst>
            </a:endParaRPr>
          </a:p>
          <a:p>
            <a:pPr marL="400050" lvl="1" indent="0" algn="just">
              <a:buNone/>
            </a:pPr>
            <a:r>
              <a:rPr lang="en-GB" sz="2400" b="0" dirty="0">
                <a:solidFill>
                  <a:schemeClr val="tx1"/>
                </a:solidFill>
                <a:effectLst>
                  <a:outerShdw blurRad="38100" dist="38100" dir="2700000" algn="tl">
                    <a:srgbClr val="000000">
                      <a:alpha val="43137"/>
                    </a:srgbClr>
                  </a:outerShdw>
                </a:effectLst>
              </a:rPr>
              <a:t>These procedures are intended to establish that the gas supply is suitable for the intended new appliance(s) and if not, enable contact with the gas emergency service provider (ESP) so that action to resolve the issue can be made before the appliance(s) are installed</a:t>
            </a:r>
            <a:endParaRPr lang="en-GB" sz="2000" dirty="0">
              <a:solidFill>
                <a:schemeClr val="tx1"/>
              </a:solidFill>
              <a:effectLst>
                <a:outerShdw blurRad="38100" dist="38100" dir="2700000" algn="tl">
                  <a:srgbClr val="000000">
                    <a:alpha val="43137"/>
                  </a:srgbClr>
                </a:outerShdw>
              </a:effectLst>
            </a:endParaRPr>
          </a:p>
          <a:p>
            <a:pPr marL="400050" lvl="1" indent="0" algn="just">
              <a:buNone/>
            </a:pPr>
            <a:endParaRPr lang="en-GB" sz="2000" b="0" dirty="0">
              <a:solidFill>
                <a:schemeClr val="tx1"/>
              </a:solidFill>
              <a:effectLst>
                <a:outerShdw blurRad="38100" dist="38100" dir="2700000" algn="tl">
                  <a:srgbClr val="000000">
                    <a:alpha val="43137"/>
                  </a:srgbClr>
                </a:outerShdw>
              </a:effectLst>
            </a:endParaRPr>
          </a:p>
          <a:p>
            <a:pPr marL="400050" lvl="1" indent="0" algn="just">
              <a:buNone/>
            </a:pPr>
            <a:r>
              <a:rPr lang="en-GB" sz="2400" dirty="0">
                <a:solidFill>
                  <a:schemeClr val="tx1"/>
                </a:solidFill>
                <a:effectLst>
                  <a:outerShdw blurRad="38100" dist="38100" dir="2700000" algn="tl">
                    <a:srgbClr val="000000">
                      <a:alpha val="43137"/>
                    </a:srgbClr>
                  </a:outerShdw>
                </a:effectLst>
              </a:rPr>
              <a:t>Therefore before the RGE (or installation designer) decides on the customer and installation needs the following Pre-Installation checks should be undertaken to establish the existing gas supply</a:t>
            </a:r>
            <a:endParaRPr lang="en-GB" sz="2400" b="0"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439577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09791"/>
            <a:ext cx="8075240" cy="796949"/>
          </a:xfrm>
        </p:spPr>
        <p:txBody>
          <a:bodyPr>
            <a:normAutofit/>
          </a:bodyPr>
          <a:lstStyle/>
          <a:p>
            <a:r>
              <a:rPr lang="en-GB" sz="3200" b="1" dirty="0">
                <a:solidFill>
                  <a:srgbClr val="F37421"/>
                </a:solidFill>
                <a:effectLst>
                  <a:outerShdw blurRad="38100" dist="38100" dir="2700000" algn="tl">
                    <a:srgbClr val="000000">
                      <a:alpha val="43137"/>
                    </a:srgbClr>
                  </a:outerShdw>
                </a:effectLst>
                <a:ea typeface="Calibri" panose="020F0502020204030204" pitchFamily="34" charset="0"/>
              </a:rPr>
              <a:t>IGEM/G/13 </a:t>
            </a:r>
            <a:r>
              <a:rPr lang="en-GB" sz="3200" b="1" dirty="0">
                <a:solidFill>
                  <a:srgbClr val="F37421"/>
                </a:solidFill>
                <a:effectLst>
                  <a:outerShdw blurRad="38100" dist="38100" dir="2700000" algn="tl">
                    <a:srgbClr val="000000">
                      <a:alpha val="43137"/>
                    </a:srgbClr>
                  </a:outerShdw>
                </a:effectLst>
              </a:rPr>
              <a:t>– Pre-Installation</a:t>
            </a:r>
          </a:p>
        </p:txBody>
      </p:sp>
      <p:sp>
        <p:nvSpPr>
          <p:cNvPr id="3" name="Content Placeholder 2"/>
          <p:cNvSpPr>
            <a:spLocks noGrp="1"/>
          </p:cNvSpPr>
          <p:nvPr>
            <p:ph idx="1"/>
          </p:nvPr>
        </p:nvSpPr>
        <p:spPr>
          <a:xfrm>
            <a:off x="251520" y="1595932"/>
            <a:ext cx="8435280" cy="4281340"/>
          </a:xfrm>
        </p:spPr>
        <p:txBody>
          <a:bodyPr>
            <a:normAutofit/>
          </a:bodyPr>
          <a:lstStyle/>
          <a:p>
            <a:pPr marL="708025" indent="-708025">
              <a:buNone/>
            </a:pPr>
            <a:r>
              <a:rPr lang="en-GB" sz="2400" b="0" dirty="0">
                <a:solidFill>
                  <a:schemeClr val="tx1"/>
                </a:solidFill>
                <a:effectLst>
                  <a:outerShdw blurRad="38100" dist="38100" dir="2700000" algn="tl">
                    <a:srgbClr val="000000">
                      <a:alpha val="43137"/>
                    </a:srgbClr>
                  </a:outerShdw>
                </a:effectLst>
              </a:rPr>
              <a:t>3.1 Pre-Installation</a:t>
            </a:r>
          </a:p>
          <a:p>
            <a:pPr marL="708025" indent="-708025">
              <a:buNone/>
            </a:pPr>
            <a:endParaRPr lang="en-GB" sz="2400" b="0" dirty="0">
              <a:solidFill>
                <a:schemeClr val="tx1"/>
              </a:solidFill>
              <a:effectLst>
                <a:outerShdw blurRad="38100" dist="38100" dir="2700000" algn="tl">
                  <a:srgbClr val="000000">
                    <a:alpha val="43137"/>
                  </a:srgbClr>
                </a:outerShdw>
              </a:effectLst>
            </a:endParaRPr>
          </a:p>
          <a:p>
            <a:pPr marL="400050" lvl="1" indent="0" algn="just">
              <a:buNone/>
            </a:pPr>
            <a:r>
              <a:rPr lang="en-GB" sz="2400" b="0" dirty="0">
                <a:solidFill>
                  <a:schemeClr val="tx1"/>
                </a:solidFill>
                <a:effectLst>
                  <a:outerShdw blurRad="38100" dist="38100" dir="2700000" algn="tl">
                    <a:srgbClr val="000000">
                      <a:alpha val="43137"/>
                    </a:srgbClr>
                  </a:outerShdw>
                </a:effectLst>
              </a:rPr>
              <a:t>As soon as possible, and if practicable (if appliances can be operated safely) operate all the appliances within the premises at a </a:t>
            </a:r>
            <a:r>
              <a:rPr lang="en-GB" sz="2400" b="1" dirty="0">
                <a:solidFill>
                  <a:schemeClr val="tx1"/>
                </a:solidFill>
                <a:effectLst>
                  <a:outerShdw blurRad="38100" dist="38100" dir="2700000" algn="tl">
                    <a:srgbClr val="000000">
                      <a:alpha val="43137"/>
                    </a:srgbClr>
                  </a:outerShdw>
                </a:effectLst>
              </a:rPr>
              <a:t>high operating load </a:t>
            </a:r>
            <a:r>
              <a:rPr lang="en-GB" sz="2400" b="0" dirty="0">
                <a:solidFill>
                  <a:schemeClr val="tx1"/>
                </a:solidFill>
                <a:effectLst>
                  <a:outerShdw blurRad="38100" dist="38100" dir="2700000" algn="tl">
                    <a:srgbClr val="000000">
                      <a:alpha val="43137"/>
                    </a:srgbClr>
                  </a:outerShdw>
                </a:effectLst>
              </a:rPr>
              <a:t>and take a reading to confirm that the outlet pressure of the meter after a one minute stabilisation period is </a:t>
            </a:r>
            <a:r>
              <a:rPr lang="en-GB" sz="2400" dirty="0">
                <a:solidFill>
                  <a:schemeClr val="tx1"/>
                </a:solidFill>
                <a:effectLst>
                  <a:outerShdw blurRad="38100" dist="38100" dir="2700000" algn="tl">
                    <a:srgbClr val="000000">
                      <a:alpha val="43137"/>
                    </a:srgbClr>
                  </a:outerShdw>
                </a:effectLst>
              </a:rPr>
              <a:t>not less than</a:t>
            </a:r>
            <a:r>
              <a:rPr lang="en-GB" sz="2400" b="0" dirty="0">
                <a:solidFill>
                  <a:schemeClr val="tx1"/>
                </a:solidFill>
                <a:effectLst>
                  <a:outerShdw blurRad="38100" dist="38100" dir="2700000" algn="tl">
                    <a:srgbClr val="000000">
                      <a:alpha val="43137"/>
                    </a:srgbClr>
                  </a:outerShdw>
                </a:effectLst>
              </a:rPr>
              <a:t> 18.5 mbar and not exceeding 23 mbar</a:t>
            </a:r>
            <a:endParaRPr lang="en-GB" sz="2400" b="0" dirty="0">
              <a:solidFill>
                <a:schemeClr val="tx1"/>
              </a:solidFill>
            </a:endParaRPr>
          </a:p>
          <a:p>
            <a:pPr marL="0" indent="0" algn="ctr">
              <a:buNone/>
            </a:pPr>
            <a:endParaRPr lang="en-GB" sz="2400" b="0" dirty="0">
              <a:solidFill>
                <a:schemeClr val="tx1"/>
              </a:solidFill>
            </a:endParaRPr>
          </a:p>
        </p:txBody>
      </p:sp>
    </p:spTree>
    <p:extLst>
      <p:ext uri="{BB962C8B-B14F-4D97-AF65-F5344CB8AC3E}">
        <p14:creationId xmlns:p14="http://schemas.microsoft.com/office/powerpoint/2010/main" val="15848671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292647"/>
            <a:ext cx="8003232" cy="868957"/>
          </a:xfrm>
        </p:spPr>
        <p:txBody>
          <a:bodyPr>
            <a:normAutofit/>
          </a:bodyPr>
          <a:lstStyle/>
          <a:p>
            <a:r>
              <a:rPr lang="en-GB" sz="3200" b="1" dirty="0">
                <a:solidFill>
                  <a:srgbClr val="F37421"/>
                </a:solidFill>
                <a:effectLst>
                  <a:outerShdw blurRad="38100" dist="38100" dir="2700000" algn="tl">
                    <a:srgbClr val="000000">
                      <a:alpha val="43137"/>
                    </a:srgbClr>
                  </a:outerShdw>
                </a:effectLst>
                <a:ea typeface="Calibri" panose="020F0502020204030204" pitchFamily="34" charset="0"/>
              </a:rPr>
              <a:t>IGEM/G/13 </a:t>
            </a:r>
            <a:r>
              <a:rPr lang="en-GB" sz="3200" b="1" dirty="0">
                <a:solidFill>
                  <a:srgbClr val="F37421"/>
                </a:solidFill>
                <a:effectLst>
                  <a:outerShdw blurRad="38100" dist="38100" dir="2700000" algn="tl">
                    <a:srgbClr val="000000">
                      <a:alpha val="43137"/>
                    </a:srgbClr>
                  </a:outerShdw>
                </a:effectLst>
              </a:rPr>
              <a:t>– High Operating Load</a:t>
            </a:r>
          </a:p>
        </p:txBody>
      </p:sp>
      <p:sp>
        <p:nvSpPr>
          <p:cNvPr id="3" name="Content Placeholder 2"/>
          <p:cNvSpPr>
            <a:spLocks noGrp="1"/>
          </p:cNvSpPr>
          <p:nvPr>
            <p:ph idx="1"/>
          </p:nvPr>
        </p:nvSpPr>
        <p:spPr>
          <a:xfrm>
            <a:off x="457200" y="1196752"/>
            <a:ext cx="8229600" cy="4525963"/>
          </a:xfrm>
        </p:spPr>
        <p:txBody>
          <a:bodyPr>
            <a:normAutofit fontScale="40000" lnSpcReduction="20000"/>
          </a:bodyPr>
          <a:lstStyle/>
          <a:p>
            <a:pPr marL="0" indent="0" algn="ctr">
              <a:buNone/>
            </a:pPr>
            <a:endParaRPr lang="en-GB" sz="3100" b="0" dirty="0">
              <a:solidFill>
                <a:schemeClr val="tx1"/>
              </a:solidFill>
              <a:effectLst>
                <a:outerShdw blurRad="38100" dist="38100" dir="2700000" algn="tl">
                  <a:srgbClr val="000000">
                    <a:alpha val="43137"/>
                  </a:srgbClr>
                </a:outerShdw>
              </a:effectLst>
            </a:endParaRPr>
          </a:p>
          <a:p>
            <a:pPr marL="0" indent="0" algn="just">
              <a:buNone/>
            </a:pPr>
            <a:endParaRPr lang="en-GB" sz="3100" b="0" dirty="0">
              <a:solidFill>
                <a:schemeClr val="tx1"/>
              </a:solidFill>
              <a:effectLst>
                <a:outerShdw blurRad="38100" dist="38100" dir="2700000" algn="tl">
                  <a:srgbClr val="000000">
                    <a:alpha val="43137"/>
                  </a:srgbClr>
                </a:outerShdw>
              </a:effectLst>
            </a:endParaRPr>
          </a:p>
          <a:p>
            <a:pPr marL="0" indent="0" algn="ctr">
              <a:buNone/>
            </a:pPr>
            <a:r>
              <a:rPr lang="en-GB" sz="7000" dirty="0">
                <a:solidFill>
                  <a:schemeClr val="tx1"/>
                </a:solidFill>
                <a:effectLst>
                  <a:outerShdw blurRad="38100" dist="38100" dir="2700000" algn="tl">
                    <a:srgbClr val="000000">
                      <a:alpha val="43137"/>
                    </a:srgbClr>
                  </a:outerShdw>
                </a:effectLst>
              </a:rPr>
              <a:t>high operating load</a:t>
            </a:r>
            <a:endParaRPr lang="en-GB" sz="7000" b="0" dirty="0">
              <a:solidFill>
                <a:schemeClr val="tx1"/>
              </a:solidFill>
              <a:effectLst>
                <a:outerShdw blurRad="38100" dist="38100" dir="2700000" algn="tl">
                  <a:srgbClr val="000000">
                    <a:alpha val="43137"/>
                  </a:srgbClr>
                </a:outerShdw>
              </a:effectLst>
            </a:endParaRPr>
          </a:p>
          <a:p>
            <a:pPr marL="0" indent="0" algn="just">
              <a:buNone/>
            </a:pPr>
            <a:r>
              <a:rPr lang="en-GB" sz="3800" b="0" dirty="0">
                <a:solidFill>
                  <a:schemeClr val="tx1"/>
                </a:solidFill>
                <a:effectLst>
                  <a:outerShdw blurRad="38100" dist="38100" dir="2700000" algn="tl">
                    <a:srgbClr val="000000">
                      <a:alpha val="43137"/>
                    </a:srgbClr>
                  </a:outerShdw>
                </a:effectLst>
              </a:rPr>
              <a:t>  </a:t>
            </a:r>
          </a:p>
          <a:p>
            <a:pPr marL="0" indent="0" algn="just">
              <a:buNone/>
            </a:pPr>
            <a:r>
              <a:rPr lang="en-GB" sz="5900" b="0" dirty="0">
                <a:solidFill>
                  <a:schemeClr val="tx1"/>
                </a:solidFill>
                <a:effectLst>
                  <a:outerShdw blurRad="38100" dist="38100" dir="2700000" algn="tl">
                    <a:srgbClr val="000000">
                      <a:alpha val="43137"/>
                    </a:srgbClr>
                  </a:outerShdw>
                </a:effectLst>
              </a:rPr>
              <a:t>This is the maximum operating load for the entire gas installation in the premises for a period of high demand.  To replicate this, operate:</a:t>
            </a:r>
          </a:p>
          <a:p>
            <a:pPr marL="617538" marR="0" lvl="0" algn="just" defTabSz="914400" rtl="0" eaLnBrk="1" fontAlgn="auto" latinLnBrk="0" hangingPunct="1">
              <a:lnSpc>
                <a:spcPct val="115000"/>
              </a:lnSpc>
              <a:spcBef>
                <a:spcPts val="0"/>
              </a:spcBef>
              <a:spcAft>
                <a:spcPts val="1000"/>
              </a:spcAft>
              <a:buClrTx/>
              <a:buSzTx/>
              <a:buFontTx/>
              <a:buNone/>
              <a:tabLst/>
              <a:defRPr/>
            </a:pPr>
            <a:r>
              <a:rPr lang="en-GB" sz="5900" b="0" dirty="0">
                <a:solidFill>
                  <a:schemeClr val="tx1"/>
                </a:solidFill>
                <a:effectLst>
                  <a:outerShdw blurRad="38100" dist="38100" dir="2700000" algn="tl">
                    <a:srgbClr val="000000">
                      <a:alpha val="43137"/>
                    </a:srgbClr>
                  </a:outerShdw>
                </a:effectLst>
              </a:rPr>
              <a:t>•	the highest output appliance (typically the boiler) at its maximum load. (For combination boilers, this will be hot water demand to taps, in which case operate all hot taps at full flow)</a:t>
            </a:r>
          </a:p>
          <a:p>
            <a:pPr marL="617538" marR="0" lvl="0" algn="just" defTabSz="914400" rtl="0" eaLnBrk="1" fontAlgn="auto" latinLnBrk="0" hangingPunct="1">
              <a:lnSpc>
                <a:spcPct val="115000"/>
              </a:lnSpc>
              <a:spcBef>
                <a:spcPts val="0"/>
              </a:spcBef>
              <a:spcAft>
                <a:spcPts val="1000"/>
              </a:spcAft>
              <a:buClrTx/>
              <a:buSzTx/>
              <a:buFontTx/>
              <a:buNone/>
              <a:tabLst/>
              <a:defRPr/>
            </a:pPr>
            <a:r>
              <a:rPr lang="en-GB" sz="5900" b="0" dirty="0">
                <a:solidFill>
                  <a:schemeClr val="tx1"/>
                </a:solidFill>
                <a:effectLst>
                  <a:outerShdw blurRad="38100" dist="38100" dir="2700000" algn="tl">
                    <a:srgbClr val="000000">
                      <a:alpha val="43137"/>
                    </a:srgbClr>
                  </a:outerShdw>
                </a:effectLst>
              </a:rPr>
              <a:t>•	and all other appliances at 50% load e.g., hob with 4 burners only 2 are lit</a:t>
            </a:r>
          </a:p>
          <a:p>
            <a:pPr marL="361950" indent="-361950" algn="just">
              <a:buNone/>
            </a:pPr>
            <a:endParaRPr lang="en-GB" sz="3100" b="0" dirty="0">
              <a:solidFill>
                <a:schemeClr val="tx1"/>
              </a:solidFill>
            </a:endParaRPr>
          </a:p>
          <a:p>
            <a:pPr marL="0" indent="0" algn="just">
              <a:buNone/>
            </a:pPr>
            <a:endParaRPr lang="en-GB" sz="2400" b="0" dirty="0">
              <a:solidFill>
                <a:schemeClr val="tx1"/>
              </a:solidFill>
            </a:endParaRPr>
          </a:p>
          <a:p>
            <a:pPr marL="0" indent="0" algn="just">
              <a:buNone/>
            </a:pPr>
            <a:endParaRPr lang="en-GB" sz="2400" b="0" dirty="0">
              <a:solidFill>
                <a:schemeClr val="tx1"/>
              </a:solidFill>
            </a:endParaRPr>
          </a:p>
          <a:p>
            <a:pPr marL="0" indent="0" algn="ctr">
              <a:buNone/>
            </a:pPr>
            <a:endParaRPr lang="en-GB" sz="2400" b="0" dirty="0">
              <a:solidFill>
                <a:schemeClr val="tx1"/>
              </a:solidFill>
            </a:endParaRPr>
          </a:p>
        </p:txBody>
      </p:sp>
    </p:spTree>
    <p:extLst>
      <p:ext uri="{BB962C8B-B14F-4D97-AF65-F5344CB8AC3E}">
        <p14:creationId xmlns:p14="http://schemas.microsoft.com/office/powerpoint/2010/main" val="5341677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C103A592-903A-4FCC-AC9E-4165498102C3}"/>
              </a:ext>
            </a:extLst>
          </p:cNvPr>
          <p:cNvSpPr>
            <a:spLocks noGrp="1"/>
          </p:cNvSpPr>
          <p:nvPr>
            <p:ph type="subTitle" idx="1"/>
          </p:nvPr>
        </p:nvSpPr>
        <p:spPr>
          <a:xfrm>
            <a:off x="-180528" y="1748408"/>
            <a:ext cx="6400800" cy="1752600"/>
          </a:xfrm>
        </p:spPr>
        <p:txBody>
          <a:bodyPr>
            <a:normAutofit/>
          </a:bodyPr>
          <a:lstStyle/>
          <a:p>
            <a:r>
              <a:rPr kumimoji="0" lang="en-GB" sz="4400" b="1" i="0" u="none" strike="noStrike" kern="1200" cap="none" spc="0" normalizeH="0" baseline="0" noProof="0" dirty="0">
                <a:ln>
                  <a:noFill/>
                </a:ln>
                <a:solidFill>
                  <a:srgbClr val="F37421"/>
                </a:solidFill>
                <a:effectLst/>
                <a:uLnTx/>
                <a:uFillTx/>
                <a:latin typeface="DIN-Regular"/>
                <a:ea typeface="+mn-ea"/>
              </a:rPr>
              <a:t>3.2</a:t>
            </a:r>
            <a:r>
              <a:rPr kumimoji="0" lang="en-GB" sz="5400" b="1" i="0" u="none" strike="noStrike" kern="1200" cap="none" spc="0" normalizeH="0" baseline="0" noProof="0" dirty="0">
                <a:ln>
                  <a:noFill/>
                </a:ln>
                <a:solidFill>
                  <a:srgbClr val="F37421"/>
                </a:solidFill>
                <a:effectLst/>
                <a:uLnTx/>
                <a:uFillTx/>
                <a:latin typeface="DIN-Regular"/>
                <a:ea typeface="+mn-ea"/>
              </a:rPr>
              <a:t> </a:t>
            </a:r>
            <a:r>
              <a:rPr kumimoji="0" lang="en-GB" sz="4400" b="1" i="0" u="none" strike="noStrike" kern="1200" cap="none" spc="0" normalizeH="0" baseline="0" noProof="0" dirty="0">
                <a:ln>
                  <a:noFill/>
                </a:ln>
                <a:solidFill>
                  <a:srgbClr val="F37421"/>
                </a:solidFill>
                <a:effectLst/>
                <a:uLnTx/>
                <a:uFillTx/>
                <a:latin typeface="DIN-Regular"/>
                <a:ea typeface="+mn-ea"/>
              </a:rPr>
              <a:t>Commissioning</a:t>
            </a:r>
            <a:endParaRPr lang="en-GB" sz="4400" dirty="0"/>
          </a:p>
        </p:txBody>
      </p:sp>
      <p:sp>
        <p:nvSpPr>
          <p:cNvPr id="3" name="Title 2">
            <a:extLst>
              <a:ext uri="{FF2B5EF4-FFF2-40B4-BE49-F238E27FC236}">
                <a16:creationId xmlns:a16="http://schemas.microsoft.com/office/drawing/2014/main" id="{92398FAF-E8D5-474A-BC8C-373459B1CB24}"/>
              </a:ext>
            </a:extLst>
          </p:cNvPr>
          <p:cNvSpPr>
            <a:spLocks noGrp="1"/>
          </p:cNvSpPr>
          <p:nvPr>
            <p:ph type="title"/>
          </p:nvPr>
        </p:nvSpPr>
        <p:spPr>
          <a:xfrm>
            <a:off x="457200" y="274359"/>
            <a:ext cx="8229600" cy="868957"/>
          </a:xfrm>
        </p:spPr>
        <p:txBody>
          <a:bodyPr>
            <a:normAutofit/>
          </a:bodyPr>
          <a:lstStyle/>
          <a:p>
            <a:r>
              <a:rPr kumimoji="0" lang="en-GB" sz="3200" b="1" i="0" u="none" strike="noStrike" kern="1200" cap="none" spc="0" normalizeH="0" baseline="0" noProof="0" dirty="0">
                <a:ln>
                  <a:noFill/>
                </a:ln>
                <a:solidFill>
                  <a:srgbClr val="F37421"/>
                </a:solidFill>
                <a:effectLst>
                  <a:outerShdw blurRad="38100" dist="38100" dir="2700000" algn="tl">
                    <a:srgbClr val="000000">
                      <a:alpha val="43137"/>
                    </a:srgbClr>
                  </a:outerShdw>
                </a:effectLst>
                <a:uLnTx/>
                <a:uFillTx/>
                <a:ea typeface="Calibri" panose="020F0502020204030204" pitchFamily="34" charset="0"/>
              </a:rPr>
              <a:t>IGEM/G/13</a:t>
            </a:r>
            <a:endParaRPr lang="en-GB" sz="3200" dirty="0"/>
          </a:p>
        </p:txBody>
      </p:sp>
    </p:spTree>
    <p:extLst>
      <p:ext uri="{BB962C8B-B14F-4D97-AF65-F5344CB8AC3E}">
        <p14:creationId xmlns:p14="http://schemas.microsoft.com/office/powerpoint/2010/main" val="34112446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BFB600-6393-4B65-9AD4-B807E35BB5BE}"/>
              </a:ext>
            </a:extLst>
          </p:cNvPr>
          <p:cNvSpPr>
            <a:spLocks noGrp="1"/>
          </p:cNvSpPr>
          <p:nvPr>
            <p:ph type="title"/>
          </p:nvPr>
        </p:nvSpPr>
        <p:spPr>
          <a:xfrm>
            <a:off x="611560" y="292647"/>
            <a:ext cx="8075240" cy="868957"/>
          </a:xfrm>
        </p:spPr>
        <p:txBody>
          <a:bodyPr/>
          <a:lstStyle/>
          <a:p>
            <a:r>
              <a:rPr lang="en-GB" sz="3200" b="1" dirty="0">
                <a:solidFill>
                  <a:srgbClr val="F37421"/>
                </a:solidFill>
                <a:effectLst>
                  <a:outerShdw blurRad="38100" dist="38100" dir="2700000" algn="tl">
                    <a:srgbClr val="000000">
                      <a:alpha val="43137"/>
                    </a:srgbClr>
                  </a:outerShdw>
                </a:effectLst>
                <a:ea typeface="Calibri" panose="020F0502020204030204" pitchFamily="34" charset="0"/>
              </a:rPr>
              <a:t>IGEM/G/13 </a:t>
            </a:r>
            <a:r>
              <a:rPr lang="en-GB" sz="3200" b="1" dirty="0">
                <a:solidFill>
                  <a:srgbClr val="F37421"/>
                </a:solidFill>
                <a:effectLst>
                  <a:outerShdw blurRad="38100" dist="38100" dir="2700000" algn="tl">
                    <a:srgbClr val="000000">
                      <a:alpha val="43137"/>
                    </a:srgbClr>
                  </a:outerShdw>
                </a:effectLst>
              </a:rPr>
              <a:t>- Commissioning</a:t>
            </a:r>
            <a:endParaRPr lang="en-GB" dirty="0">
              <a:solidFill>
                <a:srgbClr val="F37421"/>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E285536A-177B-4382-87E3-973D80E6EBB6}"/>
              </a:ext>
            </a:extLst>
          </p:cNvPr>
          <p:cNvSpPr>
            <a:spLocks noGrp="1"/>
          </p:cNvSpPr>
          <p:nvPr>
            <p:ph idx="1"/>
          </p:nvPr>
        </p:nvSpPr>
        <p:spPr>
          <a:xfrm>
            <a:off x="251520" y="1600201"/>
            <a:ext cx="8435280" cy="4525963"/>
          </a:xfrm>
        </p:spPr>
        <p:txBody>
          <a:bodyPr>
            <a:normAutofit/>
          </a:bodyPr>
          <a:lstStyle/>
          <a:p>
            <a:pPr marL="708025" indent="-708025">
              <a:lnSpc>
                <a:spcPct val="115000"/>
              </a:lnSpc>
              <a:spcAft>
                <a:spcPts val="1000"/>
              </a:spcAft>
              <a:buNone/>
            </a:pPr>
            <a:r>
              <a:rPr lang="en-GB" sz="2600" b="0" dirty="0">
                <a:solidFill>
                  <a:schemeClr val="tx1"/>
                </a:solidFill>
                <a:effectLst>
                  <a:outerShdw blurRad="38100" dist="38100" dir="2700000" algn="tl">
                    <a:srgbClr val="000000">
                      <a:alpha val="43137"/>
                    </a:srgbClr>
                  </a:outerShdw>
                </a:effectLst>
                <a:ea typeface="Times New Roman" panose="02020603050405020304" pitchFamily="18" charset="0"/>
                <a:cs typeface="Tahoma" panose="020B0604030504040204" pitchFamily="34" charset="0"/>
              </a:rPr>
              <a:t>3.2	Commissioning</a:t>
            </a:r>
            <a:endParaRPr lang="en-GB" sz="2600" b="0" dirty="0">
              <a:solidFill>
                <a:schemeClr val="tx1"/>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endParaRPr>
          </a:p>
          <a:p>
            <a:pPr marL="708025" indent="0" algn="just">
              <a:lnSpc>
                <a:spcPct val="115000"/>
              </a:lnSpc>
              <a:spcAft>
                <a:spcPts val="1000"/>
              </a:spcAft>
              <a:buNone/>
            </a:pPr>
            <a:r>
              <a:rPr lang="en-GB" sz="2600" b="0" dirty="0">
                <a:solidFill>
                  <a:schemeClr val="tx1"/>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Commissioning shall be undertaken in accordance with the Manufacturers’ instructions.  This confirms the appliance is operating as specified by the manufacturer</a:t>
            </a:r>
          </a:p>
          <a:p>
            <a:pPr marL="712788" indent="0" algn="just">
              <a:lnSpc>
                <a:spcPct val="115000"/>
              </a:lnSpc>
              <a:spcAft>
                <a:spcPts val="1000"/>
              </a:spcAft>
              <a:buNone/>
            </a:pPr>
            <a:r>
              <a:rPr lang="en-GB" sz="2600" b="0" dirty="0">
                <a:solidFill>
                  <a:schemeClr val="tx1"/>
                </a:solidFill>
                <a:effectLst>
                  <a:outerShdw blurRad="38100" dist="38100" dir="2700000" algn="tl">
                    <a:srgbClr val="000000">
                      <a:alpha val="43137"/>
                    </a:srgbClr>
                  </a:outerShdw>
                </a:effectLst>
                <a:ea typeface="Times New Roman" panose="02020603050405020304" pitchFamily="18" charset="0"/>
                <a:cs typeface="Tahoma" panose="020B0604030504040204" pitchFamily="34" charset="0"/>
              </a:rPr>
              <a:t>Verify appliance inlet gas pressure as per the Manufacturer’s instructions – operate the installed appliance at </a:t>
            </a:r>
            <a:r>
              <a:rPr lang="en-GB" sz="2600" dirty="0">
                <a:solidFill>
                  <a:schemeClr val="tx1"/>
                </a:solidFill>
                <a:effectLst>
                  <a:outerShdw blurRad="38100" dist="38100" dir="2700000" algn="tl">
                    <a:srgbClr val="000000">
                      <a:alpha val="43137"/>
                    </a:srgbClr>
                  </a:outerShdw>
                </a:effectLst>
                <a:ea typeface="Times New Roman" panose="02020603050405020304" pitchFamily="18" charset="0"/>
                <a:cs typeface="Tahoma" panose="020B0604030504040204" pitchFamily="34" charset="0"/>
              </a:rPr>
              <a:t>maximum appliance load</a:t>
            </a:r>
          </a:p>
          <a:p>
            <a:pPr marL="712788" indent="0" algn="just">
              <a:lnSpc>
                <a:spcPct val="115000"/>
              </a:lnSpc>
              <a:spcAft>
                <a:spcPts val="1000"/>
              </a:spcAft>
              <a:buNone/>
            </a:pPr>
            <a:r>
              <a:rPr lang="en-GB" sz="2600" b="0" dirty="0">
                <a:solidFill>
                  <a:schemeClr val="tx1"/>
                </a:solidFill>
                <a:effectLst>
                  <a:outerShdw blurRad="38100" dist="38100" dir="2700000" algn="tl">
                    <a:srgbClr val="000000">
                      <a:alpha val="43137"/>
                    </a:srgbClr>
                  </a:outerShdw>
                </a:effectLst>
                <a:ea typeface="Times New Roman" panose="02020603050405020304" pitchFamily="18" charset="0"/>
                <a:cs typeface="Tahoma" panose="020B0604030504040204" pitchFamily="34" charset="0"/>
              </a:rPr>
              <a:t>The value shall be as specified by the Manufacturer</a:t>
            </a:r>
            <a:endParaRPr lang="en-GB" sz="2600" b="0" dirty="0">
              <a:solidFill>
                <a:schemeClr val="tx1"/>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endParaRPr>
          </a:p>
          <a:p>
            <a:endParaRPr lang="en-GB" dirty="0"/>
          </a:p>
        </p:txBody>
      </p:sp>
    </p:spTree>
    <p:extLst>
      <p:ext uri="{BB962C8B-B14F-4D97-AF65-F5344CB8AC3E}">
        <p14:creationId xmlns:p14="http://schemas.microsoft.com/office/powerpoint/2010/main" val="21530253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8938E4AD-9454-4447-92DB-4E51C81ABA40}"/>
              </a:ext>
            </a:extLst>
          </p:cNvPr>
          <p:cNvSpPr>
            <a:spLocks noGrp="1"/>
          </p:cNvSpPr>
          <p:nvPr>
            <p:ph type="subTitle" idx="1"/>
          </p:nvPr>
        </p:nvSpPr>
        <p:spPr>
          <a:xfrm>
            <a:off x="1371600" y="1844824"/>
            <a:ext cx="6400800" cy="1752600"/>
          </a:xfrm>
        </p:spPr>
        <p:txBody>
          <a:bodyPr>
            <a:normAutofit/>
          </a:bodyPr>
          <a:lstStyle/>
          <a:p>
            <a:r>
              <a:rPr kumimoji="0" lang="en-GB" sz="4400" b="1" i="0" u="none" strike="noStrike" kern="1200" cap="none" spc="0" normalizeH="0" baseline="0" noProof="0" dirty="0">
                <a:ln>
                  <a:noFill/>
                </a:ln>
                <a:solidFill>
                  <a:srgbClr val="F37421"/>
                </a:solidFill>
                <a:effectLst/>
                <a:uLnTx/>
                <a:uFillTx/>
                <a:latin typeface="DIN-Regular"/>
                <a:ea typeface="+mn-ea"/>
              </a:rPr>
              <a:t>Background and Industry Agreements</a:t>
            </a:r>
            <a:endParaRPr lang="en-GB" sz="4400" dirty="0"/>
          </a:p>
        </p:txBody>
      </p:sp>
      <p:sp>
        <p:nvSpPr>
          <p:cNvPr id="3" name="Title 2">
            <a:extLst>
              <a:ext uri="{FF2B5EF4-FFF2-40B4-BE49-F238E27FC236}">
                <a16:creationId xmlns:a16="http://schemas.microsoft.com/office/drawing/2014/main" id="{56776764-1628-4FCA-8BD3-C9339471D885}"/>
              </a:ext>
            </a:extLst>
          </p:cNvPr>
          <p:cNvSpPr>
            <a:spLocks noGrp="1"/>
          </p:cNvSpPr>
          <p:nvPr>
            <p:ph type="title"/>
          </p:nvPr>
        </p:nvSpPr>
        <p:spPr>
          <a:xfrm>
            <a:off x="427488" y="188640"/>
            <a:ext cx="8229600" cy="1080119"/>
          </a:xfrm>
        </p:spPr>
        <p:txBody>
          <a:bodyPr>
            <a:normAutofit/>
          </a:bodyPr>
          <a:lstStyle/>
          <a:p>
            <a:r>
              <a:rPr kumimoji="0" lang="en-GB" sz="3200" b="1" i="0" u="none" strike="noStrike" kern="1200" cap="none" spc="0" normalizeH="0" baseline="0" noProof="0" dirty="0">
                <a:ln>
                  <a:noFill/>
                </a:ln>
                <a:solidFill>
                  <a:srgbClr val="F37421"/>
                </a:solidFill>
                <a:effectLst>
                  <a:outerShdw blurRad="38100" dist="38100" dir="2700000" algn="tl">
                    <a:srgbClr val="000000">
                      <a:alpha val="43137"/>
                    </a:srgbClr>
                  </a:outerShdw>
                </a:effectLst>
                <a:uLnTx/>
                <a:uFillTx/>
                <a:ea typeface="Calibri" panose="020F0502020204030204" pitchFamily="34" charset="0"/>
              </a:rPr>
              <a:t>IGEM/G/13</a:t>
            </a:r>
            <a:endParaRPr lang="en-GB" sz="3200" dirty="0"/>
          </a:p>
        </p:txBody>
      </p:sp>
    </p:spTree>
    <p:extLst>
      <p:ext uri="{BB962C8B-B14F-4D97-AF65-F5344CB8AC3E}">
        <p14:creationId xmlns:p14="http://schemas.microsoft.com/office/powerpoint/2010/main" val="885145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BFB600-6393-4B65-9AD4-B807E35BB5BE}"/>
              </a:ext>
            </a:extLst>
          </p:cNvPr>
          <p:cNvSpPr>
            <a:spLocks noGrp="1"/>
          </p:cNvSpPr>
          <p:nvPr>
            <p:ph type="title"/>
          </p:nvPr>
        </p:nvSpPr>
        <p:spPr>
          <a:xfrm>
            <a:off x="107504" y="257215"/>
            <a:ext cx="8784976" cy="940965"/>
          </a:xfrm>
        </p:spPr>
        <p:txBody>
          <a:bodyPr/>
          <a:lstStyle/>
          <a:p>
            <a:r>
              <a:rPr lang="en-GB" sz="3200" b="1" dirty="0">
                <a:solidFill>
                  <a:srgbClr val="F37421"/>
                </a:solidFill>
                <a:effectLst>
                  <a:outerShdw blurRad="38100" dist="38100" dir="2700000" algn="tl">
                    <a:srgbClr val="000000">
                      <a:alpha val="43137"/>
                    </a:srgbClr>
                  </a:outerShdw>
                </a:effectLst>
                <a:ea typeface="Calibri" panose="020F0502020204030204" pitchFamily="34" charset="0"/>
              </a:rPr>
              <a:t>IGEM/G/13 </a:t>
            </a:r>
            <a:r>
              <a:rPr lang="en-GB" sz="3200" b="1" dirty="0">
                <a:solidFill>
                  <a:srgbClr val="F37421"/>
                </a:solidFill>
                <a:effectLst>
                  <a:outerShdw blurRad="38100" dist="38100" dir="2700000" algn="tl">
                    <a:srgbClr val="000000">
                      <a:alpha val="43137"/>
                    </a:srgbClr>
                  </a:outerShdw>
                </a:effectLst>
              </a:rPr>
              <a:t>– Maximum Appliance Load</a:t>
            </a:r>
            <a:endParaRPr lang="en-GB" dirty="0">
              <a:solidFill>
                <a:srgbClr val="F37421"/>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E285536A-177B-4382-87E3-973D80E6EBB6}"/>
              </a:ext>
            </a:extLst>
          </p:cNvPr>
          <p:cNvSpPr>
            <a:spLocks noGrp="1"/>
          </p:cNvSpPr>
          <p:nvPr>
            <p:ph idx="1"/>
          </p:nvPr>
        </p:nvSpPr>
        <p:spPr>
          <a:xfrm>
            <a:off x="457200" y="1600201"/>
            <a:ext cx="7931224" cy="4525963"/>
          </a:xfrm>
        </p:spPr>
        <p:txBody>
          <a:bodyPr>
            <a:normAutofit/>
          </a:bodyPr>
          <a:lstStyle/>
          <a:p>
            <a:pPr marL="557530" indent="0" algn="ctr">
              <a:lnSpc>
                <a:spcPct val="115000"/>
              </a:lnSpc>
              <a:spcAft>
                <a:spcPts val="1000"/>
              </a:spcAft>
              <a:buNone/>
            </a:pPr>
            <a:r>
              <a:rPr lang="en-GB" sz="2400" dirty="0">
                <a:solidFill>
                  <a:schemeClr val="tx1"/>
                </a:solidFill>
                <a:effectLst>
                  <a:outerShdw blurRad="38100" dist="38100" dir="2700000" algn="tl">
                    <a:srgbClr val="000000">
                      <a:alpha val="43137"/>
                    </a:srgbClr>
                  </a:outerShdw>
                </a:effectLst>
                <a:ea typeface="Times New Roman" panose="02020603050405020304" pitchFamily="18" charset="0"/>
                <a:cs typeface="Tahoma" panose="020B0604030504040204" pitchFamily="34" charset="0"/>
              </a:rPr>
              <a:t>maximum appliance load</a:t>
            </a:r>
          </a:p>
          <a:p>
            <a:pPr marL="557530" indent="0" algn="just">
              <a:lnSpc>
                <a:spcPct val="115000"/>
              </a:lnSpc>
              <a:spcAft>
                <a:spcPts val="1000"/>
              </a:spcAft>
              <a:buNone/>
            </a:pPr>
            <a:r>
              <a:rPr lang="en-GB" sz="2400" b="0" dirty="0">
                <a:solidFill>
                  <a:schemeClr val="tx1"/>
                </a:solidFill>
                <a:effectLst>
                  <a:outerShdw blurRad="38100" dist="38100" dir="2700000" algn="tl">
                    <a:srgbClr val="000000">
                      <a:alpha val="43137"/>
                    </a:srgbClr>
                  </a:outerShdw>
                </a:effectLst>
                <a:ea typeface="Times New Roman" panose="02020603050405020304" pitchFamily="18" charset="0"/>
                <a:cs typeface="Tahoma" panose="020B0604030504040204" pitchFamily="34" charset="0"/>
              </a:rPr>
              <a:t>This is as specified by the appliance Manufacturer in the commissioning instructions e.g., commissioning/chimney sweep mode</a:t>
            </a:r>
          </a:p>
          <a:p>
            <a:pPr marL="557530" indent="0" algn="just">
              <a:lnSpc>
                <a:spcPct val="115000"/>
              </a:lnSpc>
              <a:spcAft>
                <a:spcPts val="1000"/>
              </a:spcAft>
              <a:buNone/>
            </a:pPr>
            <a:r>
              <a:rPr lang="en-GB" sz="2400" b="0" dirty="0">
                <a:solidFill>
                  <a:schemeClr val="tx1"/>
                </a:solidFill>
                <a:effectLst>
                  <a:outerShdw blurRad="38100" dist="38100" dir="2700000" algn="tl">
                    <a:srgbClr val="000000">
                      <a:alpha val="43137"/>
                    </a:srgbClr>
                  </a:outerShdw>
                </a:effectLst>
                <a:ea typeface="Times New Roman" panose="02020603050405020304" pitchFamily="18" charset="0"/>
                <a:cs typeface="Tahoma" panose="020B0604030504040204" pitchFamily="34" charset="0"/>
              </a:rPr>
              <a:t>Note: where not specified the appliance is operating at its maximum appliance load e.g. hot water mode on a combination boiler.</a:t>
            </a:r>
            <a:endParaRPr lang="en-GB" sz="2400" b="0" dirty="0">
              <a:solidFill>
                <a:schemeClr val="tx1"/>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endParaRPr>
          </a:p>
          <a:p>
            <a:endParaRPr lang="en-GB" dirty="0"/>
          </a:p>
        </p:txBody>
      </p:sp>
    </p:spTree>
    <p:extLst>
      <p:ext uri="{BB962C8B-B14F-4D97-AF65-F5344CB8AC3E}">
        <p14:creationId xmlns:p14="http://schemas.microsoft.com/office/powerpoint/2010/main" val="34559620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C103A592-903A-4FCC-AC9E-4165498102C3}"/>
              </a:ext>
            </a:extLst>
          </p:cNvPr>
          <p:cNvSpPr>
            <a:spLocks noGrp="1"/>
          </p:cNvSpPr>
          <p:nvPr>
            <p:ph type="subTitle" idx="1"/>
          </p:nvPr>
        </p:nvSpPr>
        <p:spPr>
          <a:xfrm>
            <a:off x="-36512" y="1844824"/>
            <a:ext cx="7200800" cy="1752600"/>
          </a:xfrm>
        </p:spPr>
        <p:txBody>
          <a:bodyPr>
            <a:normAutofit/>
          </a:bodyPr>
          <a:lstStyle/>
          <a:p>
            <a:r>
              <a:rPr kumimoji="0" lang="en-GB" sz="4400" b="1" i="0" u="none" strike="noStrike" kern="1200" cap="none" spc="0" normalizeH="0" baseline="0" noProof="0" dirty="0">
                <a:ln>
                  <a:noFill/>
                </a:ln>
                <a:solidFill>
                  <a:srgbClr val="F37421"/>
                </a:solidFill>
                <a:effectLst/>
                <a:uLnTx/>
                <a:uFillTx/>
                <a:latin typeface="DIN-Regular"/>
                <a:ea typeface="+mn-ea"/>
              </a:rPr>
              <a:t>3.3 Post Commissioning</a:t>
            </a:r>
            <a:endParaRPr lang="en-GB" sz="4400" dirty="0"/>
          </a:p>
        </p:txBody>
      </p:sp>
      <p:sp>
        <p:nvSpPr>
          <p:cNvPr id="3" name="Title 2">
            <a:extLst>
              <a:ext uri="{FF2B5EF4-FFF2-40B4-BE49-F238E27FC236}">
                <a16:creationId xmlns:a16="http://schemas.microsoft.com/office/drawing/2014/main" id="{92398FAF-E8D5-474A-BC8C-373459B1CB24}"/>
              </a:ext>
            </a:extLst>
          </p:cNvPr>
          <p:cNvSpPr>
            <a:spLocks noGrp="1"/>
          </p:cNvSpPr>
          <p:nvPr>
            <p:ph type="title"/>
          </p:nvPr>
        </p:nvSpPr>
        <p:spPr>
          <a:xfrm>
            <a:off x="457200" y="238927"/>
            <a:ext cx="8229600" cy="940965"/>
          </a:xfrm>
        </p:spPr>
        <p:txBody>
          <a:bodyPr>
            <a:normAutofit/>
          </a:bodyPr>
          <a:lstStyle/>
          <a:p>
            <a:r>
              <a:rPr kumimoji="0" lang="en-GB" sz="3200" b="1" i="0" u="none" strike="noStrike" kern="1200" cap="none" spc="0" normalizeH="0" baseline="0" noProof="0" dirty="0">
                <a:ln>
                  <a:noFill/>
                </a:ln>
                <a:solidFill>
                  <a:srgbClr val="F37421"/>
                </a:solidFill>
                <a:effectLst>
                  <a:outerShdw blurRad="38100" dist="38100" dir="2700000" algn="tl">
                    <a:srgbClr val="000000">
                      <a:alpha val="43137"/>
                    </a:srgbClr>
                  </a:outerShdw>
                </a:effectLst>
                <a:uLnTx/>
                <a:uFillTx/>
                <a:ea typeface="Calibri" panose="020F0502020204030204" pitchFamily="34" charset="0"/>
              </a:rPr>
              <a:t>IGEM/G/13</a:t>
            </a:r>
            <a:endParaRPr lang="en-GB" sz="3200" dirty="0"/>
          </a:p>
        </p:txBody>
      </p:sp>
    </p:spTree>
    <p:extLst>
      <p:ext uri="{BB962C8B-B14F-4D97-AF65-F5344CB8AC3E}">
        <p14:creationId xmlns:p14="http://schemas.microsoft.com/office/powerpoint/2010/main" val="32730169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8079"/>
            <a:ext cx="8229600" cy="796949"/>
          </a:xfrm>
        </p:spPr>
        <p:txBody>
          <a:bodyPr>
            <a:normAutofit/>
          </a:bodyPr>
          <a:lstStyle/>
          <a:p>
            <a:r>
              <a:rPr lang="en-GB" sz="3200" b="1" dirty="0">
                <a:solidFill>
                  <a:srgbClr val="F37421"/>
                </a:solidFill>
                <a:effectLst>
                  <a:outerShdw blurRad="38100" dist="38100" dir="2700000" algn="tl">
                    <a:srgbClr val="000000">
                      <a:alpha val="43137"/>
                    </a:srgbClr>
                  </a:outerShdw>
                </a:effectLst>
                <a:ea typeface="Calibri" panose="020F0502020204030204" pitchFamily="34" charset="0"/>
              </a:rPr>
              <a:t>IGEM/G/13 </a:t>
            </a:r>
            <a:r>
              <a:rPr lang="en-GB" sz="3200" b="1" dirty="0">
                <a:solidFill>
                  <a:srgbClr val="F37421"/>
                </a:solidFill>
                <a:effectLst>
                  <a:outerShdw blurRad="38100" dist="38100" dir="2700000" algn="tl">
                    <a:srgbClr val="000000">
                      <a:alpha val="43137"/>
                    </a:srgbClr>
                  </a:outerShdw>
                </a:effectLst>
              </a:rPr>
              <a:t>– Post Commissioning</a:t>
            </a:r>
          </a:p>
        </p:txBody>
      </p:sp>
      <p:sp>
        <p:nvSpPr>
          <p:cNvPr id="3" name="Content Placeholder 2"/>
          <p:cNvSpPr>
            <a:spLocks noGrp="1"/>
          </p:cNvSpPr>
          <p:nvPr>
            <p:ph idx="1"/>
          </p:nvPr>
        </p:nvSpPr>
        <p:spPr>
          <a:xfrm>
            <a:off x="251520" y="1600201"/>
            <a:ext cx="8435280" cy="4525963"/>
          </a:xfrm>
        </p:spPr>
        <p:txBody>
          <a:bodyPr>
            <a:normAutofit/>
          </a:bodyPr>
          <a:lstStyle/>
          <a:p>
            <a:pPr marL="708025" indent="-615950">
              <a:buNone/>
            </a:pPr>
            <a:r>
              <a:rPr lang="en-GB" sz="2400" b="0" dirty="0">
                <a:solidFill>
                  <a:schemeClr val="tx1"/>
                </a:solidFill>
                <a:effectLst>
                  <a:outerShdw blurRad="38100" dist="38100" dir="2700000" algn="tl">
                    <a:srgbClr val="000000">
                      <a:alpha val="43137"/>
                    </a:srgbClr>
                  </a:outerShdw>
                </a:effectLst>
              </a:rPr>
              <a:t>3.3	Post commissioning – (entire installation check)</a:t>
            </a:r>
          </a:p>
          <a:p>
            <a:pPr marL="708025" indent="-615950">
              <a:buNone/>
            </a:pPr>
            <a:endParaRPr lang="en-GB" sz="2400" b="0" dirty="0">
              <a:solidFill>
                <a:schemeClr val="tx1"/>
              </a:solidFill>
              <a:effectLst>
                <a:outerShdw blurRad="38100" dist="38100" dir="2700000" algn="tl">
                  <a:srgbClr val="000000">
                    <a:alpha val="43137"/>
                  </a:srgbClr>
                </a:outerShdw>
              </a:effectLst>
            </a:endParaRPr>
          </a:p>
          <a:p>
            <a:pPr marL="708025" indent="0" algn="just">
              <a:buNone/>
            </a:pPr>
            <a:r>
              <a:rPr lang="en-GB" sz="2400" b="0" dirty="0">
                <a:solidFill>
                  <a:schemeClr val="tx1"/>
                </a:solidFill>
                <a:effectLst>
                  <a:outerShdw blurRad="38100" dist="38100" dir="2700000" algn="tl">
                    <a:srgbClr val="000000">
                      <a:alpha val="43137"/>
                    </a:srgbClr>
                  </a:outerShdw>
                </a:effectLst>
              </a:rPr>
              <a:t>On completion of the commissioning process operate all the appliances within the premises at a </a:t>
            </a:r>
            <a:r>
              <a:rPr lang="en-GB" sz="2400" dirty="0">
                <a:solidFill>
                  <a:schemeClr val="tx1"/>
                </a:solidFill>
                <a:effectLst>
                  <a:outerShdw blurRad="38100" dist="38100" dir="2700000" algn="tl">
                    <a:srgbClr val="000000">
                      <a:alpha val="43137"/>
                    </a:srgbClr>
                  </a:outerShdw>
                </a:effectLst>
              </a:rPr>
              <a:t>high operating load </a:t>
            </a:r>
            <a:r>
              <a:rPr lang="en-GB" sz="2400" b="0" dirty="0">
                <a:solidFill>
                  <a:schemeClr val="tx1"/>
                </a:solidFill>
                <a:effectLst>
                  <a:outerShdw blurRad="38100" dist="38100" dir="2700000" algn="tl">
                    <a:srgbClr val="000000">
                      <a:alpha val="43137"/>
                    </a:srgbClr>
                  </a:outerShdw>
                </a:effectLst>
              </a:rPr>
              <a:t>and take a reading to confirm that the outlet pressure of the meter after a one minute stabilisation period is not less than 18.5 mbar and not exceeding 23 mbar</a:t>
            </a:r>
            <a:endParaRPr lang="en-GB" sz="2400" b="0" dirty="0">
              <a:solidFill>
                <a:schemeClr val="tx1"/>
              </a:solidFill>
            </a:endParaRPr>
          </a:p>
        </p:txBody>
      </p:sp>
    </p:spTree>
    <p:extLst>
      <p:ext uri="{BB962C8B-B14F-4D97-AF65-F5344CB8AC3E}">
        <p14:creationId xmlns:p14="http://schemas.microsoft.com/office/powerpoint/2010/main" val="42803698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8927"/>
            <a:ext cx="8229600" cy="940965"/>
          </a:xfrm>
        </p:spPr>
        <p:txBody>
          <a:bodyPr>
            <a:normAutofit/>
          </a:bodyPr>
          <a:lstStyle/>
          <a:p>
            <a:r>
              <a:rPr lang="en-GB" sz="3200" b="1" dirty="0">
                <a:solidFill>
                  <a:srgbClr val="F37421"/>
                </a:solidFill>
                <a:effectLst>
                  <a:outerShdw blurRad="38100" dist="38100" dir="2700000" algn="tl">
                    <a:srgbClr val="000000">
                      <a:alpha val="43137"/>
                    </a:srgbClr>
                  </a:outerShdw>
                </a:effectLst>
                <a:ea typeface="Calibri" panose="020F0502020204030204" pitchFamily="34" charset="0"/>
              </a:rPr>
              <a:t>IGEM/G/13 </a:t>
            </a:r>
            <a:r>
              <a:rPr lang="en-GB" sz="3200" b="1" dirty="0">
                <a:solidFill>
                  <a:srgbClr val="F37421"/>
                </a:solidFill>
                <a:effectLst>
                  <a:outerShdw blurRad="38100" dist="38100" dir="2700000" algn="tl">
                    <a:srgbClr val="000000">
                      <a:alpha val="43137"/>
                    </a:srgbClr>
                  </a:outerShdw>
                </a:effectLst>
              </a:rPr>
              <a:t>– High Operating Load</a:t>
            </a:r>
          </a:p>
        </p:txBody>
      </p:sp>
      <p:sp>
        <p:nvSpPr>
          <p:cNvPr id="3" name="Content Placeholder 2"/>
          <p:cNvSpPr>
            <a:spLocks noGrp="1"/>
          </p:cNvSpPr>
          <p:nvPr>
            <p:ph idx="1"/>
          </p:nvPr>
        </p:nvSpPr>
        <p:spPr>
          <a:xfrm>
            <a:off x="457200" y="980728"/>
            <a:ext cx="8229600" cy="4929412"/>
          </a:xfrm>
        </p:spPr>
        <p:txBody>
          <a:bodyPr>
            <a:noAutofit/>
          </a:bodyPr>
          <a:lstStyle/>
          <a:p>
            <a:pPr marL="708025" indent="-708025" algn="ctr">
              <a:buNone/>
            </a:pPr>
            <a:r>
              <a:rPr lang="en-GB" sz="2400" i="1" dirty="0">
                <a:solidFill>
                  <a:schemeClr val="tx1"/>
                </a:solidFill>
                <a:effectLst>
                  <a:outerShdw blurRad="38100" dist="38100" dir="2700000" algn="tl">
                    <a:srgbClr val="000000">
                      <a:alpha val="43137"/>
                    </a:srgbClr>
                  </a:outerShdw>
                </a:effectLst>
              </a:rPr>
              <a:t>Reminder!!</a:t>
            </a:r>
          </a:p>
          <a:p>
            <a:pPr marL="0" indent="0" algn="ctr">
              <a:buNone/>
            </a:pPr>
            <a:endParaRPr lang="en-GB" sz="800" b="0" dirty="0">
              <a:solidFill>
                <a:schemeClr val="tx1"/>
              </a:solidFill>
              <a:effectLst>
                <a:outerShdw blurRad="38100" dist="38100" dir="2700000" algn="tl">
                  <a:srgbClr val="000000">
                    <a:alpha val="43137"/>
                  </a:srgbClr>
                </a:outerShdw>
              </a:effectLst>
            </a:endParaRPr>
          </a:p>
          <a:p>
            <a:pPr marL="365125" indent="-365125" algn="ctr">
              <a:buNone/>
            </a:pPr>
            <a:r>
              <a:rPr lang="en-GB" sz="2800" dirty="0">
                <a:solidFill>
                  <a:schemeClr val="tx1"/>
                </a:solidFill>
                <a:effectLst>
                  <a:outerShdw blurRad="38100" dist="38100" dir="2700000" algn="tl">
                    <a:srgbClr val="000000">
                      <a:alpha val="43137"/>
                    </a:srgbClr>
                  </a:outerShdw>
                </a:effectLst>
              </a:rPr>
              <a:t>high operating load</a:t>
            </a:r>
            <a:endParaRPr lang="en-GB" sz="2800" b="0" dirty="0">
              <a:solidFill>
                <a:schemeClr val="tx1"/>
              </a:solidFill>
              <a:effectLst>
                <a:outerShdw blurRad="38100" dist="38100" dir="2700000" algn="tl">
                  <a:srgbClr val="000000">
                    <a:alpha val="43137"/>
                  </a:srgbClr>
                </a:outerShdw>
              </a:effectLst>
            </a:endParaRPr>
          </a:p>
          <a:p>
            <a:pPr marL="365125" indent="0">
              <a:buNone/>
            </a:pPr>
            <a:r>
              <a:rPr lang="en-GB" sz="2400" b="0" dirty="0">
                <a:solidFill>
                  <a:schemeClr val="tx1"/>
                </a:solidFill>
                <a:effectLst>
                  <a:outerShdw blurRad="38100" dist="38100" dir="2700000" algn="tl">
                    <a:srgbClr val="000000">
                      <a:alpha val="43137"/>
                    </a:srgbClr>
                  </a:outerShdw>
                </a:effectLst>
              </a:rPr>
              <a:t>This is the maximum operating load for the entire gas installation in the premises for a period of high demand.  To replicate this, operate:</a:t>
            </a:r>
          </a:p>
          <a:p>
            <a:pPr marL="708025" marR="0" lvl="0" indent="-433388" algn="just" defTabSz="914400" rtl="0" eaLnBrk="1" fontAlgn="auto" latinLnBrk="0" hangingPunct="1">
              <a:lnSpc>
                <a:spcPct val="115000"/>
              </a:lnSpc>
              <a:spcBef>
                <a:spcPts val="0"/>
              </a:spcBef>
              <a:spcAft>
                <a:spcPts val="1000"/>
              </a:spcAft>
              <a:buClrTx/>
              <a:buSzTx/>
              <a:buFontTx/>
              <a:buNone/>
              <a:tabLst/>
              <a:defRPr/>
            </a:pPr>
            <a:r>
              <a:rPr lang="en-GB" sz="2400" b="0" dirty="0">
                <a:solidFill>
                  <a:schemeClr val="tx1"/>
                </a:solidFill>
                <a:effectLst>
                  <a:outerShdw blurRad="38100" dist="38100" dir="2700000" algn="tl">
                    <a:srgbClr val="000000">
                      <a:alpha val="43137"/>
                    </a:srgbClr>
                  </a:outerShdw>
                </a:effectLst>
              </a:rPr>
              <a:t>•	the highest output appliance (typically the boiler) at its maximum load. </a:t>
            </a:r>
            <a:r>
              <a:rPr kumimoji="0" lang="en-GB" sz="2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rPr>
              <a:t>(For combination boilers, this will be hot water demand to taps, in which case operate all hot taps at full flow)</a:t>
            </a:r>
            <a:endParaRPr lang="en-GB" sz="2400" b="0" dirty="0">
              <a:solidFill>
                <a:schemeClr val="tx1"/>
              </a:solidFill>
              <a:effectLst>
                <a:outerShdw blurRad="38100" dist="38100" dir="2700000" algn="tl">
                  <a:srgbClr val="000000">
                    <a:alpha val="43137"/>
                  </a:srgbClr>
                </a:outerShdw>
              </a:effectLst>
            </a:endParaRPr>
          </a:p>
          <a:p>
            <a:pPr marL="712788" indent="-447675">
              <a:buNone/>
            </a:pPr>
            <a:r>
              <a:rPr lang="en-GB" sz="2400" b="0" dirty="0">
                <a:solidFill>
                  <a:schemeClr val="tx1"/>
                </a:solidFill>
                <a:effectLst>
                  <a:outerShdw blurRad="38100" dist="38100" dir="2700000" algn="tl">
                    <a:srgbClr val="000000">
                      <a:alpha val="43137"/>
                    </a:srgbClr>
                  </a:outerShdw>
                </a:effectLst>
              </a:rPr>
              <a:t>•	and all other appliances at 50% load e.g. hob with 4 burners only 2 are lit</a:t>
            </a:r>
          </a:p>
        </p:txBody>
      </p:sp>
    </p:spTree>
    <p:extLst>
      <p:ext uri="{BB962C8B-B14F-4D97-AF65-F5344CB8AC3E}">
        <p14:creationId xmlns:p14="http://schemas.microsoft.com/office/powerpoint/2010/main" val="22376579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8938E4AD-9454-4447-92DB-4E51C81ABA40}"/>
              </a:ext>
            </a:extLst>
          </p:cNvPr>
          <p:cNvSpPr>
            <a:spLocks noGrp="1"/>
          </p:cNvSpPr>
          <p:nvPr>
            <p:ph type="subTitle" idx="1"/>
          </p:nvPr>
        </p:nvSpPr>
        <p:spPr>
          <a:xfrm>
            <a:off x="971600" y="1772816"/>
            <a:ext cx="6584776" cy="2644279"/>
          </a:xfrm>
        </p:spPr>
        <p:txBody>
          <a:bodyPr>
            <a:noAutofit/>
          </a:bodyPr>
          <a:lstStyle/>
          <a:p>
            <a:pPr marL="530225" indent="-530225"/>
            <a:r>
              <a:rPr kumimoji="0" lang="en-GB" sz="4400" b="1" i="0" u="none" strike="noStrike" kern="1200" cap="none" spc="0" normalizeH="0" baseline="0" noProof="0" dirty="0">
                <a:ln>
                  <a:noFill/>
                </a:ln>
                <a:solidFill>
                  <a:srgbClr val="F37421"/>
                </a:solidFill>
                <a:effectLst/>
                <a:uLnTx/>
                <a:uFillTx/>
                <a:latin typeface="DIN-Regular"/>
                <a:ea typeface="+mn-ea"/>
              </a:rPr>
              <a:t>4. Reports of poor pressure or identification of poor pressure at an appliance </a:t>
            </a:r>
            <a:endParaRPr lang="en-GB" sz="4400" dirty="0"/>
          </a:p>
        </p:txBody>
      </p:sp>
      <p:sp>
        <p:nvSpPr>
          <p:cNvPr id="3" name="Title 2">
            <a:extLst>
              <a:ext uri="{FF2B5EF4-FFF2-40B4-BE49-F238E27FC236}">
                <a16:creationId xmlns:a16="http://schemas.microsoft.com/office/drawing/2014/main" id="{56776764-1628-4FCA-8BD3-C9339471D885}"/>
              </a:ext>
            </a:extLst>
          </p:cNvPr>
          <p:cNvSpPr>
            <a:spLocks noGrp="1"/>
          </p:cNvSpPr>
          <p:nvPr>
            <p:ph type="title"/>
          </p:nvPr>
        </p:nvSpPr>
        <p:spPr>
          <a:xfrm>
            <a:off x="457200" y="274359"/>
            <a:ext cx="8229600" cy="868957"/>
          </a:xfrm>
        </p:spPr>
        <p:txBody>
          <a:bodyPr>
            <a:normAutofit/>
          </a:bodyPr>
          <a:lstStyle/>
          <a:p>
            <a:r>
              <a:rPr kumimoji="0" lang="en-GB" sz="3200" b="1" i="0" u="none" strike="noStrike" kern="1200" cap="none" spc="0" normalizeH="0" baseline="0" noProof="0" dirty="0">
                <a:ln>
                  <a:noFill/>
                </a:ln>
                <a:solidFill>
                  <a:srgbClr val="F37421"/>
                </a:solidFill>
                <a:effectLst>
                  <a:outerShdw blurRad="38100" dist="38100" dir="2700000" algn="tl">
                    <a:srgbClr val="000000">
                      <a:alpha val="43137"/>
                    </a:srgbClr>
                  </a:outerShdw>
                </a:effectLst>
                <a:uLnTx/>
                <a:uFillTx/>
                <a:ea typeface="Calibri" panose="020F0502020204030204" pitchFamily="34" charset="0"/>
              </a:rPr>
              <a:t>IGEM/G/13</a:t>
            </a:r>
            <a:endParaRPr lang="en-GB" sz="3200" dirty="0"/>
          </a:p>
        </p:txBody>
      </p:sp>
    </p:spTree>
    <p:extLst>
      <p:ext uri="{BB962C8B-B14F-4D97-AF65-F5344CB8AC3E}">
        <p14:creationId xmlns:p14="http://schemas.microsoft.com/office/powerpoint/2010/main" val="11385399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6077"/>
            <a:ext cx="8229600" cy="1143000"/>
          </a:xfrm>
        </p:spPr>
        <p:txBody>
          <a:bodyPr>
            <a:normAutofit/>
          </a:bodyPr>
          <a:lstStyle/>
          <a:p>
            <a:r>
              <a:rPr lang="en-GB" sz="3200" b="1" dirty="0">
                <a:solidFill>
                  <a:srgbClr val="F37421"/>
                </a:solidFill>
                <a:effectLst>
                  <a:outerShdw blurRad="38100" dist="38100" dir="2700000" algn="tl">
                    <a:srgbClr val="000000">
                      <a:alpha val="43137"/>
                    </a:srgbClr>
                  </a:outerShdw>
                </a:effectLst>
                <a:ea typeface="Calibri" panose="020F0502020204030204" pitchFamily="34" charset="0"/>
              </a:rPr>
              <a:t>IGEM/G/13 </a:t>
            </a:r>
            <a:r>
              <a:rPr lang="en-GB" sz="3200" b="1" dirty="0">
                <a:solidFill>
                  <a:srgbClr val="F37421"/>
                </a:solidFill>
                <a:effectLst>
                  <a:outerShdw blurRad="38100" dist="38100" dir="2700000" algn="tl">
                    <a:srgbClr val="000000">
                      <a:alpha val="43137"/>
                    </a:srgbClr>
                  </a:outerShdw>
                </a:effectLst>
              </a:rPr>
              <a:t>– Responding to Reports of Poor Pressure</a:t>
            </a:r>
          </a:p>
        </p:txBody>
      </p:sp>
      <p:sp>
        <p:nvSpPr>
          <p:cNvPr id="3" name="Content Placeholder 2"/>
          <p:cNvSpPr>
            <a:spLocks noGrp="1"/>
          </p:cNvSpPr>
          <p:nvPr>
            <p:ph idx="1"/>
          </p:nvPr>
        </p:nvSpPr>
        <p:spPr>
          <a:xfrm>
            <a:off x="385192" y="1600201"/>
            <a:ext cx="8435280" cy="4525963"/>
          </a:xfrm>
        </p:spPr>
        <p:txBody>
          <a:bodyPr>
            <a:normAutofit/>
          </a:bodyPr>
          <a:lstStyle/>
          <a:p>
            <a:pPr marL="0" indent="0">
              <a:buNone/>
            </a:pPr>
            <a:r>
              <a:rPr lang="en-GB" sz="2400" b="0" dirty="0">
                <a:solidFill>
                  <a:schemeClr val="tx1"/>
                </a:solidFill>
                <a:effectLst>
                  <a:outerShdw blurRad="38100" dist="38100" dir="2700000" algn="tl">
                    <a:srgbClr val="000000">
                      <a:alpha val="43137"/>
                    </a:srgbClr>
                  </a:outerShdw>
                </a:effectLst>
              </a:rPr>
              <a:t>4.	Procedures for responding to reports of low pressure supply</a:t>
            </a:r>
          </a:p>
          <a:p>
            <a:pPr marL="708025" indent="0">
              <a:buNone/>
            </a:pPr>
            <a:endParaRPr lang="en-GB" sz="2400" b="0" dirty="0">
              <a:solidFill>
                <a:schemeClr val="tx1"/>
              </a:solidFill>
              <a:effectLst>
                <a:outerShdw blurRad="38100" dist="38100" dir="2700000" algn="tl">
                  <a:srgbClr val="000000">
                    <a:alpha val="43137"/>
                  </a:srgbClr>
                </a:outerShdw>
              </a:effectLst>
            </a:endParaRPr>
          </a:p>
          <a:p>
            <a:pPr marL="438150" indent="0">
              <a:buNone/>
            </a:pPr>
            <a:r>
              <a:rPr lang="en-GB" sz="2400" b="0" dirty="0">
                <a:solidFill>
                  <a:schemeClr val="tx1"/>
                </a:solidFill>
                <a:effectLst>
                  <a:outerShdw blurRad="38100" dist="38100" dir="2700000" algn="tl">
                    <a:srgbClr val="000000">
                      <a:alpha val="43137"/>
                    </a:srgbClr>
                  </a:outerShdw>
                </a:effectLst>
              </a:rPr>
              <a:t>Following reports of poor pressure or identification of poor pressure at an appliance implement the following procedure:</a:t>
            </a:r>
          </a:p>
          <a:p>
            <a:pPr marL="708025" indent="0">
              <a:buNone/>
            </a:pPr>
            <a:endParaRPr lang="en-GB" sz="2400" b="0" dirty="0">
              <a:solidFill>
                <a:schemeClr val="tx1"/>
              </a:solidFill>
              <a:effectLst>
                <a:outerShdw blurRad="38100" dist="38100" dir="2700000" algn="tl">
                  <a:srgbClr val="000000">
                    <a:alpha val="43137"/>
                  </a:srgbClr>
                </a:outerShdw>
              </a:effectLst>
            </a:endParaRPr>
          </a:p>
          <a:p>
            <a:pPr marL="438150" indent="0">
              <a:buNone/>
            </a:pPr>
            <a:r>
              <a:rPr lang="en-GB" sz="2400" b="0" dirty="0">
                <a:solidFill>
                  <a:schemeClr val="tx1"/>
                </a:solidFill>
                <a:effectLst>
                  <a:outerShdw blurRad="38100" dist="38100" dir="2700000" algn="tl">
                    <a:srgbClr val="000000">
                      <a:alpha val="43137"/>
                    </a:srgbClr>
                  </a:outerShdw>
                </a:effectLst>
              </a:rPr>
              <a:t>Operate all the appliances within the premises at a </a:t>
            </a:r>
            <a:r>
              <a:rPr lang="en-GB" sz="2400" dirty="0">
                <a:solidFill>
                  <a:schemeClr val="tx1"/>
                </a:solidFill>
                <a:effectLst>
                  <a:outerShdw blurRad="38100" dist="38100" dir="2700000" algn="tl">
                    <a:srgbClr val="000000">
                      <a:alpha val="43137"/>
                    </a:srgbClr>
                  </a:outerShdw>
                </a:effectLst>
              </a:rPr>
              <a:t>high operating load </a:t>
            </a:r>
            <a:r>
              <a:rPr lang="en-GB" sz="2400" b="0" dirty="0">
                <a:solidFill>
                  <a:schemeClr val="tx1"/>
                </a:solidFill>
                <a:effectLst>
                  <a:outerShdw blurRad="38100" dist="38100" dir="2700000" algn="tl">
                    <a:srgbClr val="000000">
                      <a:alpha val="43137"/>
                    </a:srgbClr>
                  </a:outerShdw>
                </a:effectLst>
              </a:rPr>
              <a:t>and take a reading to confirm that the outlet pressure of the meter after a one minute stabilisation period is not less than 18.5 mbar and not exceeding 23 mbar</a:t>
            </a:r>
          </a:p>
          <a:p>
            <a:pPr marL="0" indent="0" algn="ctr">
              <a:buNone/>
            </a:pPr>
            <a:endParaRPr lang="en-GB" sz="2400" b="0" dirty="0">
              <a:solidFill>
                <a:schemeClr val="tx1"/>
              </a:solidFill>
            </a:endParaRPr>
          </a:p>
        </p:txBody>
      </p:sp>
    </p:spTree>
    <p:extLst>
      <p:ext uri="{BB962C8B-B14F-4D97-AF65-F5344CB8AC3E}">
        <p14:creationId xmlns:p14="http://schemas.microsoft.com/office/powerpoint/2010/main" val="34011808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8938E4AD-9454-4447-92DB-4E51C81ABA40}"/>
              </a:ext>
            </a:extLst>
          </p:cNvPr>
          <p:cNvSpPr>
            <a:spLocks noGrp="1"/>
          </p:cNvSpPr>
          <p:nvPr>
            <p:ph type="subTitle" idx="1"/>
          </p:nvPr>
        </p:nvSpPr>
        <p:spPr>
          <a:xfrm>
            <a:off x="446856" y="1844824"/>
            <a:ext cx="8229600" cy="1752600"/>
          </a:xfrm>
        </p:spPr>
        <p:txBody>
          <a:bodyPr>
            <a:normAutofit/>
          </a:bodyPr>
          <a:lstStyle/>
          <a:p>
            <a:r>
              <a:rPr lang="en-GB" sz="4400" b="1" dirty="0"/>
              <a:t>5</a:t>
            </a:r>
            <a:r>
              <a:rPr kumimoji="0" lang="en-GB" sz="4400" b="1" i="0" u="none" strike="noStrike" kern="1200" cap="none" spc="0" normalizeH="0" baseline="0" noProof="0" dirty="0">
                <a:ln>
                  <a:noFill/>
                </a:ln>
                <a:solidFill>
                  <a:srgbClr val="F37421"/>
                </a:solidFill>
                <a:effectLst/>
                <a:uLnTx/>
                <a:uFillTx/>
                <a:latin typeface="DIN-Regular"/>
                <a:ea typeface="+mn-ea"/>
              </a:rPr>
              <a:t>. Methodology for Reporting Poor Pressure </a:t>
            </a:r>
            <a:endParaRPr lang="en-GB" sz="4400" dirty="0"/>
          </a:p>
        </p:txBody>
      </p:sp>
      <p:sp>
        <p:nvSpPr>
          <p:cNvPr id="3" name="Title 2">
            <a:extLst>
              <a:ext uri="{FF2B5EF4-FFF2-40B4-BE49-F238E27FC236}">
                <a16:creationId xmlns:a16="http://schemas.microsoft.com/office/drawing/2014/main" id="{56776764-1628-4FCA-8BD3-C9339471D885}"/>
              </a:ext>
            </a:extLst>
          </p:cNvPr>
          <p:cNvSpPr>
            <a:spLocks noGrp="1"/>
          </p:cNvSpPr>
          <p:nvPr>
            <p:ph type="title"/>
          </p:nvPr>
        </p:nvSpPr>
        <p:spPr>
          <a:xfrm>
            <a:off x="457200" y="274359"/>
            <a:ext cx="8229600" cy="868957"/>
          </a:xfrm>
        </p:spPr>
        <p:txBody>
          <a:bodyPr>
            <a:normAutofit/>
          </a:bodyPr>
          <a:lstStyle/>
          <a:p>
            <a:r>
              <a:rPr kumimoji="0" lang="en-GB" sz="3200" b="1" i="0" u="none" strike="noStrike" kern="1200" cap="none" spc="0" normalizeH="0" baseline="0" noProof="0" dirty="0">
                <a:ln>
                  <a:noFill/>
                </a:ln>
                <a:solidFill>
                  <a:srgbClr val="F37421"/>
                </a:solidFill>
                <a:effectLst>
                  <a:outerShdw blurRad="38100" dist="38100" dir="2700000" algn="tl">
                    <a:srgbClr val="000000">
                      <a:alpha val="43137"/>
                    </a:srgbClr>
                  </a:outerShdw>
                </a:effectLst>
                <a:uLnTx/>
                <a:uFillTx/>
                <a:ea typeface="Calibri" panose="020F0502020204030204" pitchFamily="34" charset="0"/>
              </a:rPr>
              <a:t>IGEM/G/13</a:t>
            </a:r>
            <a:endParaRPr lang="en-GB" sz="3200" dirty="0"/>
          </a:p>
        </p:txBody>
      </p:sp>
    </p:spTree>
    <p:extLst>
      <p:ext uri="{BB962C8B-B14F-4D97-AF65-F5344CB8AC3E}">
        <p14:creationId xmlns:p14="http://schemas.microsoft.com/office/powerpoint/2010/main" val="40547915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0669"/>
            <a:ext cx="8229600" cy="1143000"/>
          </a:xfrm>
        </p:spPr>
        <p:txBody>
          <a:bodyPr>
            <a:normAutofit fontScale="90000"/>
          </a:bodyPr>
          <a:lstStyle/>
          <a:p>
            <a:r>
              <a:rPr lang="en-GB" sz="3600" b="1" dirty="0">
                <a:solidFill>
                  <a:srgbClr val="F37421"/>
                </a:solidFill>
                <a:effectLst>
                  <a:outerShdw blurRad="38100" dist="38100" dir="2700000" algn="tl">
                    <a:srgbClr val="000000">
                      <a:alpha val="43137"/>
                    </a:srgbClr>
                  </a:outerShdw>
                </a:effectLst>
                <a:ea typeface="Calibri" panose="020F0502020204030204" pitchFamily="34" charset="0"/>
              </a:rPr>
              <a:t>IGEM/G/13 </a:t>
            </a:r>
            <a:r>
              <a:rPr lang="en-GB" sz="3600" b="1" dirty="0">
                <a:solidFill>
                  <a:srgbClr val="F37421"/>
                </a:solidFill>
                <a:effectLst>
                  <a:outerShdw blurRad="38100" dist="38100" dir="2700000" algn="tl">
                    <a:srgbClr val="000000">
                      <a:alpha val="43137"/>
                    </a:srgbClr>
                  </a:outerShdw>
                </a:effectLst>
              </a:rPr>
              <a:t>- Methodology for reporting low pressure supply</a:t>
            </a:r>
            <a:r>
              <a:rPr lang="en-GB" sz="3200" b="0" dirty="0">
                <a:solidFill>
                  <a:schemeClr val="tx1"/>
                </a:solidFill>
                <a:effectLst>
                  <a:outerShdw blurRad="38100" dist="38100" dir="2700000" algn="tl">
                    <a:srgbClr val="000000">
                      <a:alpha val="43137"/>
                    </a:srgbClr>
                  </a:outerShdw>
                </a:effectLst>
              </a:rPr>
              <a:t/>
            </a:r>
            <a:br>
              <a:rPr lang="en-GB" sz="3200" b="0" dirty="0">
                <a:solidFill>
                  <a:schemeClr val="tx1"/>
                </a:solidFill>
                <a:effectLst>
                  <a:outerShdw blurRad="38100" dist="38100" dir="2700000" algn="tl">
                    <a:srgbClr val="000000">
                      <a:alpha val="43137"/>
                    </a:srgbClr>
                  </a:outerShdw>
                </a:effectLst>
              </a:rPr>
            </a:br>
            <a:endParaRPr lang="en-GB" sz="3200" b="1" dirty="0"/>
          </a:p>
        </p:txBody>
      </p:sp>
      <p:sp>
        <p:nvSpPr>
          <p:cNvPr id="3" name="Content Placeholder 2"/>
          <p:cNvSpPr>
            <a:spLocks noGrp="1"/>
          </p:cNvSpPr>
          <p:nvPr>
            <p:ph idx="1"/>
          </p:nvPr>
        </p:nvSpPr>
        <p:spPr>
          <a:xfrm>
            <a:off x="457200" y="1642789"/>
            <a:ext cx="8229600" cy="5170587"/>
          </a:xfrm>
        </p:spPr>
        <p:txBody>
          <a:bodyPr>
            <a:normAutofit/>
          </a:bodyPr>
          <a:lstStyle/>
          <a:p>
            <a:pPr marL="0" indent="0" algn="just">
              <a:buNone/>
            </a:pPr>
            <a:r>
              <a:rPr lang="en-GB" sz="2400" b="0" dirty="0">
                <a:solidFill>
                  <a:schemeClr val="tx1"/>
                </a:solidFill>
                <a:effectLst>
                  <a:outerShdw blurRad="38100" dist="38100" dir="2700000" algn="tl">
                    <a:srgbClr val="000000">
                      <a:alpha val="43137"/>
                    </a:srgbClr>
                  </a:outerShdw>
                </a:effectLst>
              </a:rPr>
              <a:t>5. Methodology for reporting low pressure supply</a:t>
            </a:r>
          </a:p>
          <a:p>
            <a:pPr marL="0" indent="0" algn="just">
              <a:buNone/>
            </a:pPr>
            <a:r>
              <a:rPr lang="en-GB" sz="2400" b="0" dirty="0">
                <a:solidFill>
                  <a:schemeClr val="tx1"/>
                </a:solidFill>
                <a:effectLst>
                  <a:outerShdw blurRad="38100" dist="38100" dir="2700000" algn="tl">
                    <a:srgbClr val="000000">
                      <a:alpha val="43137"/>
                    </a:srgbClr>
                  </a:outerShdw>
                </a:effectLst>
              </a:rPr>
              <a:t>If the outlet pressure of the meter after a one minute stabilisation period is less than 18.5 mbar (or exceeding 23 mbar), report to the Gas Emergency Service Provider (ESP) Contact Centre using the “Reporting of Low Pressure” process……</a:t>
            </a:r>
          </a:p>
          <a:p>
            <a:pPr marL="0" indent="0">
              <a:buNone/>
            </a:pPr>
            <a:r>
              <a:rPr lang="en-GB" sz="2200" b="0" dirty="0">
                <a:solidFill>
                  <a:srgbClr val="002141"/>
                </a:solidFill>
                <a:effectLst>
                  <a:outerShdw blurRad="38100" dist="38100" dir="2700000" algn="tl">
                    <a:srgbClr val="000000">
                      <a:alpha val="43137"/>
                    </a:srgbClr>
                  </a:outerShdw>
                </a:effectLst>
              </a:rPr>
              <a:t>Emergency numbers are:</a:t>
            </a:r>
          </a:p>
          <a:p>
            <a:pPr marL="0" indent="0">
              <a:buNone/>
            </a:pPr>
            <a:r>
              <a:rPr lang="en-GB" sz="2200" b="0" dirty="0">
                <a:solidFill>
                  <a:srgbClr val="002141"/>
                </a:solidFill>
                <a:effectLst>
                  <a:outerShdw blurRad="38100" dist="38100" dir="2700000" algn="tl">
                    <a:srgbClr val="000000">
                      <a:alpha val="43137"/>
                    </a:srgbClr>
                  </a:outerShdw>
                </a:effectLst>
              </a:rPr>
              <a:t>England, Scotland, Wales 0800 111 999</a:t>
            </a:r>
          </a:p>
          <a:p>
            <a:pPr marL="0" indent="0">
              <a:buNone/>
            </a:pPr>
            <a:r>
              <a:rPr lang="en-GB" sz="2200" b="0" dirty="0">
                <a:solidFill>
                  <a:srgbClr val="002141"/>
                </a:solidFill>
                <a:effectLst>
                  <a:outerShdw blurRad="38100" dist="38100" dir="2700000" algn="tl">
                    <a:srgbClr val="000000">
                      <a:alpha val="43137"/>
                    </a:srgbClr>
                  </a:outerShdw>
                </a:effectLst>
              </a:rPr>
              <a:t>NI 0800 002 001</a:t>
            </a:r>
          </a:p>
          <a:p>
            <a:pPr marL="0" indent="0">
              <a:buNone/>
            </a:pPr>
            <a:r>
              <a:rPr lang="en-GB" sz="2200" b="0" dirty="0">
                <a:solidFill>
                  <a:srgbClr val="002141"/>
                </a:solidFill>
                <a:effectLst>
                  <a:outerShdw blurRad="38100" dist="38100" dir="2700000" algn="tl">
                    <a:srgbClr val="000000">
                      <a:alpha val="43137"/>
                    </a:srgbClr>
                  </a:outerShdw>
                </a:effectLst>
              </a:rPr>
              <a:t>IoM 0808 1624 444</a:t>
            </a:r>
          </a:p>
          <a:p>
            <a:pPr marL="0" indent="0">
              <a:buNone/>
            </a:pPr>
            <a:r>
              <a:rPr lang="en-GB" sz="2200" b="0" dirty="0">
                <a:solidFill>
                  <a:srgbClr val="002141"/>
                </a:solidFill>
                <a:effectLst>
                  <a:outerShdw blurRad="38100" dist="38100" dir="2700000" algn="tl">
                    <a:srgbClr val="000000">
                      <a:alpha val="43137"/>
                    </a:srgbClr>
                  </a:outerShdw>
                </a:effectLst>
              </a:rPr>
              <a:t>Guernsey 01481 749 000</a:t>
            </a:r>
          </a:p>
          <a:p>
            <a:pPr marL="0" indent="0">
              <a:buNone/>
            </a:pPr>
            <a:r>
              <a:rPr lang="en-GB" sz="2200" b="0" dirty="0">
                <a:solidFill>
                  <a:srgbClr val="002141"/>
                </a:solidFill>
                <a:effectLst>
                  <a:outerShdw blurRad="38100" dist="38100" dir="2700000" algn="tl">
                    <a:srgbClr val="000000">
                      <a:alpha val="43137"/>
                    </a:srgbClr>
                  </a:outerShdw>
                </a:effectLst>
              </a:rPr>
              <a:t>Jersey 01534 755 555</a:t>
            </a:r>
          </a:p>
        </p:txBody>
      </p:sp>
    </p:spTree>
    <p:extLst>
      <p:ext uri="{BB962C8B-B14F-4D97-AF65-F5344CB8AC3E}">
        <p14:creationId xmlns:p14="http://schemas.microsoft.com/office/powerpoint/2010/main" val="32168615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8957"/>
            <a:ext cx="8229600" cy="1143000"/>
          </a:xfrm>
        </p:spPr>
        <p:txBody>
          <a:bodyPr>
            <a:normAutofit fontScale="90000"/>
          </a:bodyPr>
          <a:lstStyle/>
          <a:p>
            <a:r>
              <a:rPr lang="en-GB" sz="3600" b="1" dirty="0">
                <a:solidFill>
                  <a:srgbClr val="F37421"/>
                </a:solidFill>
                <a:effectLst>
                  <a:outerShdw blurRad="38100" dist="38100" dir="2700000" algn="tl">
                    <a:srgbClr val="000000">
                      <a:alpha val="43137"/>
                    </a:srgbClr>
                  </a:outerShdw>
                </a:effectLst>
                <a:ea typeface="Calibri" panose="020F0502020204030204" pitchFamily="34" charset="0"/>
              </a:rPr>
              <a:t>IGEM/G/13 </a:t>
            </a:r>
            <a:r>
              <a:rPr lang="en-GB" sz="3600" b="1" dirty="0">
                <a:solidFill>
                  <a:srgbClr val="F37421"/>
                </a:solidFill>
                <a:effectLst>
                  <a:outerShdw blurRad="38100" dist="38100" dir="2700000" algn="tl">
                    <a:srgbClr val="000000">
                      <a:alpha val="43137"/>
                    </a:srgbClr>
                  </a:outerShdw>
                </a:effectLst>
              </a:rPr>
              <a:t>- Methodology for reporting low pressure supply</a:t>
            </a:r>
            <a:r>
              <a:rPr lang="en-GB" sz="3200" b="0" dirty="0">
                <a:solidFill>
                  <a:schemeClr val="tx1"/>
                </a:solidFill>
                <a:effectLst>
                  <a:outerShdw blurRad="38100" dist="38100" dir="2700000" algn="tl">
                    <a:srgbClr val="000000">
                      <a:alpha val="43137"/>
                    </a:srgbClr>
                  </a:outerShdw>
                </a:effectLst>
              </a:rPr>
              <a:t/>
            </a:r>
            <a:br>
              <a:rPr lang="en-GB" sz="3200" b="0" dirty="0">
                <a:solidFill>
                  <a:schemeClr val="tx1"/>
                </a:solidFill>
                <a:effectLst>
                  <a:outerShdw blurRad="38100" dist="38100" dir="2700000" algn="tl">
                    <a:srgbClr val="000000">
                      <a:alpha val="43137"/>
                    </a:srgbClr>
                  </a:outerShdw>
                </a:effectLst>
              </a:rPr>
            </a:br>
            <a:endParaRPr lang="en-GB" sz="3200" b="1" dirty="0"/>
          </a:p>
        </p:txBody>
      </p:sp>
      <p:sp>
        <p:nvSpPr>
          <p:cNvPr id="3" name="Content Placeholder 2"/>
          <p:cNvSpPr>
            <a:spLocks noGrp="1"/>
          </p:cNvSpPr>
          <p:nvPr>
            <p:ph idx="1"/>
          </p:nvPr>
        </p:nvSpPr>
        <p:spPr>
          <a:xfrm>
            <a:off x="457200" y="1628799"/>
            <a:ext cx="8229600" cy="3168353"/>
          </a:xfrm>
        </p:spPr>
        <p:txBody>
          <a:bodyPr>
            <a:normAutofit/>
          </a:bodyPr>
          <a:lstStyle/>
          <a:p>
            <a:pPr marL="0" indent="0" algn="just">
              <a:buNone/>
            </a:pPr>
            <a:r>
              <a:rPr lang="en-GB" sz="2400" b="0" dirty="0">
                <a:solidFill>
                  <a:schemeClr val="tx1"/>
                </a:solidFill>
                <a:effectLst>
                  <a:outerShdw blurRad="38100" dist="38100" dir="2700000" algn="tl">
                    <a:srgbClr val="000000">
                      <a:alpha val="43137"/>
                    </a:srgbClr>
                  </a:outerShdw>
                </a:effectLst>
              </a:rPr>
              <a:t>5. Methodology for reporting low pressure supply</a:t>
            </a:r>
          </a:p>
          <a:p>
            <a:pPr marL="0" indent="0" algn="just">
              <a:buNone/>
            </a:pPr>
            <a:endParaRPr lang="en-GB" sz="2400" b="0" dirty="0">
              <a:solidFill>
                <a:schemeClr val="tx1"/>
              </a:solidFill>
              <a:effectLst>
                <a:outerShdw blurRad="38100" dist="38100" dir="2700000" algn="tl">
                  <a:srgbClr val="000000">
                    <a:alpha val="43137"/>
                  </a:srgbClr>
                </a:outerShdw>
              </a:effectLst>
            </a:endParaRPr>
          </a:p>
          <a:p>
            <a:pPr marL="0" indent="0" algn="just">
              <a:buNone/>
            </a:pPr>
            <a:r>
              <a:rPr lang="en-GB" sz="2400" b="0" dirty="0">
                <a:solidFill>
                  <a:schemeClr val="tx1"/>
                </a:solidFill>
                <a:effectLst>
                  <a:outerShdw blurRad="38100" dist="38100" dir="2700000" algn="tl">
                    <a:srgbClr val="000000">
                      <a:alpha val="43137"/>
                    </a:srgbClr>
                  </a:outerShdw>
                </a:effectLst>
              </a:rPr>
              <a:t>If it is known that these pressures are affecting the safe performance of an appliance or the appliance is deemed to be unsafe then IGEM/G/11 Gas Industry Unsafe Situations Procedure (GIUSP) is required to be followed.</a:t>
            </a:r>
          </a:p>
        </p:txBody>
      </p:sp>
    </p:spTree>
    <p:extLst>
      <p:ext uri="{BB962C8B-B14F-4D97-AF65-F5344CB8AC3E}">
        <p14:creationId xmlns:p14="http://schemas.microsoft.com/office/powerpoint/2010/main" val="15715105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A8E44-7D15-AA4D-CC21-DD4C5132027E}"/>
              </a:ext>
            </a:extLst>
          </p:cNvPr>
          <p:cNvSpPr>
            <a:spLocks noGrp="1"/>
          </p:cNvSpPr>
          <p:nvPr>
            <p:ph type="title"/>
          </p:nvPr>
        </p:nvSpPr>
        <p:spPr>
          <a:xfrm>
            <a:off x="457200" y="238927"/>
            <a:ext cx="8229600" cy="940965"/>
          </a:xfrm>
        </p:spPr>
        <p:txBody>
          <a:bodyPr>
            <a:normAutofit/>
          </a:bodyPr>
          <a:lstStyle/>
          <a:p>
            <a:r>
              <a:rPr lang="en-GB" sz="3200" b="1" dirty="0">
                <a:solidFill>
                  <a:srgbClr val="F37421"/>
                </a:solidFill>
                <a:effectLst>
                  <a:outerShdw blurRad="38100" dist="38100" dir="2700000" algn="tl">
                    <a:srgbClr val="000000">
                      <a:alpha val="43137"/>
                    </a:srgbClr>
                  </a:outerShdw>
                </a:effectLst>
                <a:ea typeface="Calibri" panose="020F0502020204030204" pitchFamily="34" charset="0"/>
              </a:rPr>
              <a:t>IGEM/G/13 </a:t>
            </a:r>
            <a:r>
              <a:rPr lang="en-GB" sz="3200" b="1" dirty="0">
                <a:solidFill>
                  <a:srgbClr val="F37421"/>
                </a:solidFill>
                <a:effectLst>
                  <a:outerShdw blurRad="38100" dist="38100" dir="2700000" algn="tl">
                    <a:srgbClr val="000000">
                      <a:alpha val="43137"/>
                    </a:srgbClr>
                  </a:outerShdw>
                </a:effectLst>
              </a:rPr>
              <a:t>– Reporting Low Pressure</a:t>
            </a:r>
            <a:endParaRPr lang="en-GB" sz="3200" dirty="0">
              <a:solidFill>
                <a:srgbClr val="F37421"/>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78CEF2E1-1938-0812-8E17-44BAA32B7D87}"/>
              </a:ext>
            </a:extLst>
          </p:cNvPr>
          <p:cNvSpPr>
            <a:spLocks noGrp="1"/>
          </p:cNvSpPr>
          <p:nvPr>
            <p:ph idx="1"/>
          </p:nvPr>
        </p:nvSpPr>
        <p:spPr>
          <a:xfrm>
            <a:off x="457200" y="1268760"/>
            <a:ext cx="8229600" cy="5314603"/>
          </a:xfrm>
        </p:spPr>
        <p:txBody>
          <a:bodyPr>
            <a:noAutofit/>
          </a:bodyPr>
          <a:lstStyle/>
          <a:p>
            <a:pPr marL="0" indent="0" algn="just">
              <a:buNone/>
            </a:pPr>
            <a:r>
              <a:rPr lang="en-GB" sz="2400" b="0" dirty="0">
                <a:solidFill>
                  <a:srgbClr val="002141"/>
                </a:solidFill>
                <a:effectLst>
                  <a:outerShdw blurRad="38100" dist="38100" dir="2700000" algn="tl">
                    <a:srgbClr val="000000">
                      <a:alpha val="43137"/>
                    </a:srgbClr>
                  </a:outerShdw>
                </a:effectLst>
              </a:rPr>
              <a:t>Throughout this process the RGE should manage their customers expectations and understand the limitations of the ESP First Call Operatives (FCO’s) </a:t>
            </a:r>
          </a:p>
          <a:p>
            <a:pPr algn="just"/>
            <a:endParaRPr lang="en-GB" sz="2400" b="0" dirty="0">
              <a:solidFill>
                <a:srgbClr val="002141"/>
              </a:solidFill>
              <a:effectLst>
                <a:outerShdw blurRad="38100" dist="38100" dir="2700000" algn="tl">
                  <a:srgbClr val="000000">
                    <a:alpha val="43137"/>
                  </a:srgbClr>
                </a:outerShdw>
              </a:effectLst>
            </a:endParaRPr>
          </a:p>
          <a:p>
            <a:pPr algn="just"/>
            <a:r>
              <a:rPr lang="en-GB" sz="2400" b="0" dirty="0">
                <a:solidFill>
                  <a:srgbClr val="002141"/>
                </a:solidFill>
                <a:effectLst>
                  <a:outerShdw blurRad="38100" dist="38100" dir="2700000" algn="tl">
                    <a:srgbClr val="000000">
                      <a:alpha val="43137"/>
                    </a:srgbClr>
                  </a:outerShdw>
                </a:effectLst>
              </a:rPr>
              <a:t>ESP FCO’s cannot work on or set up appliances</a:t>
            </a:r>
          </a:p>
          <a:p>
            <a:pPr algn="just"/>
            <a:r>
              <a:rPr lang="en-GB" sz="2400" b="0" dirty="0">
                <a:solidFill>
                  <a:srgbClr val="002141"/>
                </a:solidFill>
                <a:effectLst>
                  <a:outerShdw blurRad="38100" dist="38100" dir="2700000" algn="tl">
                    <a:srgbClr val="000000">
                      <a:alpha val="43137"/>
                    </a:srgbClr>
                  </a:outerShdw>
                </a:effectLst>
              </a:rPr>
              <a:t>Therefore FCO’s will need the RGE to work with them to undertake all necessary checks &amp; tests</a:t>
            </a:r>
          </a:p>
          <a:p>
            <a:pPr algn="just"/>
            <a:r>
              <a:rPr lang="en-GB" sz="2400" b="0" dirty="0">
                <a:solidFill>
                  <a:srgbClr val="002141"/>
                </a:solidFill>
                <a:effectLst>
                  <a:outerShdw blurRad="38100" dist="38100" dir="2700000" algn="tl">
                    <a:srgbClr val="000000">
                      <a:alpha val="43137"/>
                    </a:srgbClr>
                  </a:outerShdw>
                </a:effectLst>
              </a:rPr>
              <a:t>Job reports are a critical part of the process</a:t>
            </a:r>
          </a:p>
          <a:p>
            <a:pPr algn="just"/>
            <a:r>
              <a:rPr lang="en-GB" sz="2400" b="0" dirty="0">
                <a:solidFill>
                  <a:srgbClr val="002141"/>
                </a:solidFill>
                <a:effectLst>
                  <a:outerShdw blurRad="38100" dist="38100" dir="2700000" algn="tl">
                    <a:srgbClr val="000000">
                      <a:alpha val="43137"/>
                    </a:srgbClr>
                  </a:outerShdw>
                </a:effectLst>
              </a:rPr>
              <a:t>For a satisfactory outcome for the Gas User (customer) ESP FCO’s and RGE’s need to work together for agreed outcomes</a:t>
            </a:r>
          </a:p>
          <a:p>
            <a:pPr algn="just"/>
            <a:endParaRPr lang="en-GB" sz="2400" b="0" dirty="0">
              <a:solidFill>
                <a:srgbClr val="002141"/>
              </a:solidFill>
              <a:effectLst>
                <a:outerShdw blurRad="38100" dist="38100" dir="2700000" algn="tl">
                  <a:srgbClr val="000000">
                    <a:alpha val="43137"/>
                  </a:srgbClr>
                </a:outerShdw>
              </a:effectLst>
            </a:endParaRPr>
          </a:p>
          <a:p>
            <a:pPr algn="just"/>
            <a:r>
              <a:rPr lang="en-GB" sz="2400" b="0" dirty="0">
                <a:solidFill>
                  <a:srgbClr val="002141"/>
                </a:solidFill>
                <a:effectLst>
                  <a:outerShdw blurRad="38100" dist="38100" dir="2700000" algn="tl">
                    <a:srgbClr val="000000">
                      <a:alpha val="43137"/>
                    </a:srgbClr>
                  </a:outerShdw>
                </a:effectLst>
              </a:rPr>
              <a:t>Think of customer!!</a:t>
            </a:r>
          </a:p>
        </p:txBody>
      </p:sp>
    </p:spTree>
    <p:extLst>
      <p:ext uri="{BB962C8B-B14F-4D97-AF65-F5344CB8AC3E}">
        <p14:creationId xmlns:p14="http://schemas.microsoft.com/office/powerpoint/2010/main" val="33435090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b="1" dirty="0">
                <a:solidFill>
                  <a:srgbClr val="F37421"/>
                </a:solidFill>
                <a:effectLst>
                  <a:outerShdw blurRad="38100" dist="38100" dir="2700000" algn="tl">
                    <a:srgbClr val="000000">
                      <a:alpha val="43137"/>
                    </a:srgbClr>
                  </a:outerShdw>
                </a:effectLst>
              </a:rPr>
              <a:t>LP Supply Pressure Working Group</a:t>
            </a:r>
            <a:br>
              <a:rPr lang="en-GB" sz="3200" b="1" dirty="0">
                <a:solidFill>
                  <a:srgbClr val="F37421"/>
                </a:solidFill>
                <a:effectLst>
                  <a:outerShdw blurRad="38100" dist="38100" dir="2700000" algn="tl">
                    <a:srgbClr val="000000">
                      <a:alpha val="43137"/>
                    </a:srgbClr>
                  </a:outerShdw>
                </a:effectLst>
              </a:rPr>
            </a:br>
            <a:r>
              <a:rPr lang="en-GB" sz="3200" b="1" dirty="0">
                <a:solidFill>
                  <a:srgbClr val="F37421"/>
                </a:solidFill>
                <a:effectLst>
                  <a:outerShdw blurRad="38100" dist="38100" dir="2700000" algn="tl">
                    <a:srgbClr val="000000">
                      <a:alpha val="43137"/>
                    </a:srgbClr>
                  </a:outerShdw>
                </a:effectLst>
              </a:rPr>
              <a:t>Background</a:t>
            </a:r>
          </a:p>
        </p:txBody>
      </p:sp>
      <p:sp>
        <p:nvSpPr>
          <p:cNvPr id="3" name="Content Placeholder 2"/>
          <p:cNvSpPr>
            <a:spLocks noGrp="1"/>
          </p:cNvSpPr>
          <p:nvPr>
            <p:ph idx="1"/>
          </p:nvPr>
        </p:nvSpPr>
        <p:spPr>
          <a:xfrm>
            <a:off x="457200" y="1888825"/>
            <a:ext cx="8229600" cy="4708527"/>
          </a:xfrm>
        </p:spPr>
        <p:txBody>
          <a:bodyPr>
            <a:normAutofit/>
          </a:bodyPr>
          <a:lstStyle/>
          <a:p>
            <a:pPr marL="0" indent="0">
              <a:buNone/>
            </a:pPr>
            <a:r>
              <a:rPr lang="en-GB" sz="2400" b="0" dirty="0">
                <a:solidFill>
                  <a:schemeClr val="tx1"/>
                </a:solidFill>
                <a:effectLst>
                  <a:outerShdw blurRad="38100" dist="38100" dir="2700000" algn="tl">
                    <a:srgbClr val="000000">
                      <a:alpha val="43137"/>
                    </a:srgbClr>
                  </a:outerShdw>
                </a:effectLst>
              </a:rPr>
              <a:t>The gas industry Working Group consisted of representation from GDN’s - ESP’s – Metering (</a:t>
            </a:r>
            <a:r>
              <a:rPr lang="en-GB" sz="2400" b="0" dirty="0" err="1">
                <a:solidFill>
                  <a:schemeClr val="tx1"/>
                </a:solidFill>
                <a:effectLst>
                  <a:outerShdw blurRad="38100" dist="38100" dir="2700000" algn="tl">
                    <a:srgbClr val="000000">
                      <a:alpha val="43137"/>
                    </a:srgbClr>
                  </a:outerShdw>
                </a:effectLst>
              </a:rPr>
              <a:t>MEM’s</a:t>
            </a:r>
            <a:r>
              <a:rPr lang="en-GB" sz="2400" b="0" dirty="0">
                <a:solidFill>
                  <a:schemeClr val="tx1"/>
                </a:solidFill>
                <a:effectLst>
                  <a:outerShdw blurRad="38100" dist="38100" dir="2700000" algn="tl">
                    <a:srgbClr val="000000">
                      <a:alpha val="43137"/>
                    </a:srgbClr>
                  </a:outerShdw>
                </a:effectLst>
              </a:rPr>
              <a:t> &amp; AMI’s) – RGE’s –Gas Businesses - Appliance Manufacturers (HHIC)</a:t>
            </a:r>
          </a:p>
          <a:p>
            <a:pPr marL="0" indent="0">
              <a:buNone/>
            </a:pPr>
            <a:endParaRPr lang="en-GB" sz="2400" b="0" dirty="0">
              <a:solidFill>
                <a:schemeClr val="tx1"/>
              </a:solidFill>
              <a:effectLst>
                <a:outerShdw blurRad="38100" dist="38100" dir="2700000" algn="tl">
                  <a:srgbClr val="000000">
                    <a:alpha val="43137"/>
                  </a:srgbClr>
                </a:outerShdw>
              </a:effectLst>
            </a:endParaRPr>
          </a:p>
          <a:p>
            <a:pPr marL="0" indent="0">
              <a:buNone/>
            </a:pPr>
            <a:r>
              <a:rPr lang="en-GB" sz="2400" b="0" dirty="0">
                <a:solidFill>
                  <a:schemeClr val="tx1"/>
                </a:solidFill>
                <a:effectLst>
                  <a:outerShdw blurRad="38100" dist="38100" dir="2700000" algn="tl">
                    <a:srgbClr val="000000">
                      <a:alpha val="43137"/>
                    </a:srgbClr>
                  </a:outerShdw>
                </a:effectLst>
              </a:rPr>
              <a:t>The intended outcome of the WG was that incidents of low pressure would be dealt with;</a:t>
            </a:r>
          </a:p>
          <a:p>
            <a:r>
              <a:rPr lang="en-GB" sz="2400" b="0" dirty="0">
                <a:solidFill>
                  <a:schemeClr val="tx1"/>
                </a:solidFill>
                <a:effectLst>
                  <a:outerShdw blurRad="38100" dist="38100" dir="2700000" algn="tl">
                    <a:srgbClr val="000000">
                      <a:alpha val="43137"/>
                    </a:srgbClr>
                  </a:outerShdw>
                </a:effectLst>
              </a:rPr>
              <a:t>safely</a:t>
            </a:r>
          </a:p>
          <a:p>
            <a:pPr>
              <a:buFont typeface="Arial" panose="020B0604020202020204" pitchFamily="34" charset="0"/>
              <a:buChar char="•"/>
            </a:pPr>
            <a:r>
              <a:rPr lang="en-GB" sz="2400" b="0" dirty="0">
                <a:solidFill>
                  <a:schemeClr val="tx1"/>
                </a:solidFill>
                <a:effectLst>
                  <a:outerShdw blurRad="38100" dist="38100" dir="2700000" algn="tl">
                    <a:srgbClr val="000000">
                      <a:alpha val="43137"/>
                    </a:srgbClr>
                  </a:outerShdw>
                </a:effectLst>
              </a:rPr>
              <a:t>efficiently &amp; effectively</a:t>
            </a:r>
          </a:p>
          <a:p>
            <a:pPr>
              <a:buFont typeface="Arial" panose="020B0604020202020204" pitchFamily="34" charset="0"/>
              <a:buChar char="•"/>
            </a:pPr>
            <a:r>
              <a:rPr lang="en-GB" sz="2400" b="0" dirty="0">
                <a:solidFill>
                  <a:schemeClr val="tx1"/>
                </a:solidFill>
                <a:effectLst>
                  <a:outerShdw blurRad="38100" dist="38100" dir="2700000" algn="tl">
                    <a:srgbClr val="000000">
                      <a:alpha val="43137"/>
                    </a:srgbClr>
                  </a:outerShdw>
                </a:effectLst>
              </a:rPr>
              <a:t>mutual acceptance to all parties</a:t>
            </a:r>
          </a:p>
          <a:p>
            <a:pPr>
              <a:buFont typeface="Arial" panose="020B0604020202020204" pitchFamily="34" charset="0"/>
              <a:buChar char="•"/>
            </a:pPr>
            <a:r>
              <a:rPr lang="en-GB" sz="2400" b="0" dirty="0">
                <a:solidFill>
                  <a:schemeClr val="tx1"/>
                </a:solidFill>
                <a:effectLst>
                  <a:outerShdw blurRad="38100" dist="38100" dir="2700000" algn="tl">
                    <a:srgbClr val="000000">
                      <a:alpha val="43137"/>
                    </a:srgbClr>
                  </a:outerShdw>
                </a:effectLst>
              </a:rPr>
              <a:t>customer being satisfied</a:t>
            </a:r>
          </a:p>
          <a:p>
            <a:pPr>
              <a:buFont typeface="Arial" panose="020B0604020202020204" pitchFamily="34" charset="0"/>
              <a:buChar char="•"/>
            </a:pPr>
            <a:r>
              <a:rPr lang="en-GB" sz="2400" b="0" dirty="0">
                <a:solidFill>
                  <a:schemeClr val="tx1"/>
                </a:solidFill>
                <a:effectLst>
                  <a:outerShdw blurRad="38100" dist="38100" dir="2700000" algn="tl">
                    <a:srgbClr val="000000">
                      <a:alpha val="43137"/>
                    </a:srgbClr>
                  </a:outerShdw>
                </a:effectLst>
              </a:rPr>
              <a:t>understanding, acceptance &amp; trust</a:t>
            </a:r>
          </a:p>
        </p:txBody>
      </p:sp>
    </p:spTree>
    <p:extLst>
      <p:ext uri="{BB962C8B-B14F-4D97-AF65-F5344CB8AC3E}">
        <p14:creationId xmlns:p14="http://schemas.microsoft.com/office/powerpoint/2010/main" val="38134081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7789"/>
            <a:ext cx="8229600" cy="1143000"/>
          </a:xfrm>
        </p:spPr>
        <p:txBody>
          <a:bodyPr>
            <a:normAutofit fontScale="90000"/>
          </a:bodyPr>
          <a:lstStyle/>
          <a:p>
            <a:r>
              <a:rPr lang="en-GB" sz="3600" b="1" dirty="0">
                <a:solidFill>
                  <a:srgbClr val="F37421"/>
                </a:solidFill>
                <a:effectLst>
                  <a:outerShdw blurRad="38100" dist="38100" dir="2700000" algn="tl">
                    <a:srgbClr val="000000">
                      <a:alpha val="43137"/>
                    </a:srgbClr>
                  </a:outerShdw>
                </a:effectLst>
                <a:ea typeface="Calibri" panose="020F0502020204030204" pitchFamily="34" charset="0"/>
              </a:rPr>
              <a:t>IGEM/G/13 </a:t>
            </a:r>
            <a:r>
              <a:rPr lang="en-GB" sz="3600" b="1" dirty="0">
                <a:solidFill>
                  <a:srgbClr val="F37421"/>
                </a:solidFill>
                <a:effectLst>
                  <a:outerShdw blurRad="38100" dist="38100" dir="2700000" algn="tl">
                    <a:srgbClr val="000000">
                      <a:alpha val="43137"/>
                    </a:srgbClr>
                  </a:outerShdw>
                </a:effectLst>
              </a:rPr>
              <a:t>- Reporting Low Pressure process</a:t>
            </a:r>
            <a:r>
              <a:rPr lang="en-GB" sz="3200" b="0" dirty="0">
                <a:solidFill>
                  <a:schemeClr val="tx1"/>
                </a:solidFill>
                <a:effectLst>
                  <a:outerShdw blurRad="38100" dist="38100" dir="2700000" algn="tl">
                    <a:srgbClr val="000000">
                      <a:alpha val="43137"/>
                    </a:srgbClr>
                  </a:outerShdw>
                </a:effectLst>
              </a:rPr>
              <a:t/>
            </a:r>
            <a:br>
              <a:rPr lang="en-GB" sz="3200" b="0" dirty="0">
                <a:solidFill>
                  <a:schemeClr val="tx1"/>
                </a:solidFill>
                <a:effectLst>
                  <a:outerShdw blurRad="38100" dist="38100" dir="2700000" algn="tl">
                    <a:srgbClr val="000000">
                      <a:alpha val="43137"/>
                    </a:srgbClr>
                  </a:outerShdw>
                </a:effectLst>
              </a:rPr>
            </a:br>
            <a:endParaRPr lang="en-GB" sz="3200" b="1" dirty="0"/>
          </a:p>
        </p:txBody>
      </p:sp>
      <p:sp>
        <p:nvSpPr>
          <p:cNvPr id="3" name="Content Placeholder 2"/>
          <p:cNvSpPr>
            <a:spLocks noGrp="1"/>
          </p:cNvSpPr>
          <p:nvPr>
            <p:ph idx="1"/>
          </p:nvPr>
        </p:nvSpPr>
        <p:spPr>
          <a:xfrm>
            <a:off x="395536" y="1600201"/>
            <a:ext cx="8229600" cy="4525963"/>
          </a:xfrm>
        </p:spPr>
        <p:txBody>
          <a:bodyPr>
            <a:normAutofit/>
          </a:bodyPr>
          <a:lstStyle/>
          <a:p>
            <a:pPr marL="708025" indent="-708025">
              <a:buNone/>
            </a:pPr>
            <a:r>
              <a:rPr lang="en-GB" sz="2400" b="0" dirty="0">
                <a:solidFill>
                  <a:schemeClr val="tx1"/>
                </a:solidFill>
                <a:effectLst>
                  <a:outerShdw blurRad="38100" dist="38100" dir="2700000" algn="tl">
                    <a:srgbClr val="000000">
                      <a:alpha val="43137"/>
                    </a:srgbClr>
                  </a:outerShdw>
                </a:effectLst>
              </a:rPr>
              <a:t>5.	Reporting Low Pressure process</a:t>
            </a:r>
          </a:p>
          <a:p>
            <a:pPr marL="1074738" indent="-366713">
              <a:buNone/>
            </a:pPr>
            <a:endParaRPr lang="en-GB" sz="2400" b="0" dirty="0">
              <a:solidFill>
                <a:schemeClr val="tx1"/>
              </a:solidFill>
              <a:effectLst>
                <a:outerShdw blurRad="38100" dist="38100" dir="2700000" algn="tl">
                  <a:srgbClr val="000000">
                    <a:alpha val="43137"/>
                  </a:srgbClr>
                </a:outerShdw>
              </a:effectLst>
            </a:endParaRPr>
          </a:p>
          <a:p>
            <a:pPr marL="1165225" indent="-457200">
              <a:buFont typeface="+mj-lt"/>
              <a:buAutoNum type="alphaLcParenR"/>
            </a:pPr>
            <a:r>
              <a:rPr lang="en-GB" sz="2400" b="0" dirty="0">
                <a:solidFill>
                  <a:schemeClr val="tx1"/>
                </a:solidFill>
                <a:effectLst>
                  <a:outerShdw blurRad="38100" dist="38100" dir="2700000" algn="tl">
                    <a:srgbClr val="000000">
                      <a:alpha val="43137"/>
                    </a:srgbClr>
                  </a:outerShdw>
                </a:effectLst>
              </a:rPr>
              <a:t>RGE to:</a:t>
            </a:r>
          </a:p>
          <a:p>
            <a:pPr marL="1565275" lvl="1" indent="-457200">
              <a:buFont typeface="Arial" panose="020B0604020202020204" pitchFamily="34" charset="0"/>
              <a:buChar char="•"/>
            </a:pPr>
            <a:r>
              <a:rPr lang="en-GB" sz="2400" b="0" dirty="0">
                <a:solidFill>
                  <a:schemeClr val="tx1"/>
                </a:solidFill>
                <a:effectLst>
                  <a:outerShdw blurRad="38100" dist="38100" dir="2700000" algn="tl">
                    <a:srgbClr val="000000">
                      <a:alpha val="43137"/>
                    </a:srgbClr>
                  </a:outerShdw>
                </a:effectLst>
              </a:rPr>
              <a:t>obtain a “Reference Number” for the telephone call</a:t>
            </a:r>
          </a:p>
          <a:p>
            <a:pPr marL="1565275" lvl="1" indent="-457200">
              <a:buFont typeface="Arial" panose="020B0604020202020204" pitchFamily="34" charset="0"/>
              <a:buChar char="•"/>
            </a:pPr>
            <a:r>
              <a:rPr lang="en-GB" sz="2400" b="0" dirty="0">
                <a:solidFill>
                  <a:schemeClr val="tx1"/>
                </a:solidFill>
                <a:effectLst>
                  <a:outerShdw blurRad="38100" dist="38100" dir="2700000" algn="tl">
                    <a:srgbClr val="000000">
                      <a:alpha val="43137"/>
                    </a:srgbClr>
                  </a:outerShdw>
                </a:effectLst>
              </a:rPr>
              <a:t>provide their Gas Safe registration number, if requested</a:t>
            </a:r>
          </a:p>
          <a:p>
            <a:pPr marL="1565275" lvl="1" indent="-457200">
              <a:buFont typeface="Arial" panose="020B0604020202020204" pitchFamily="34" charset="0"/>
              <a:buChar char="•"/>
            </a:pPr>
            <a:r>
              <a:rPr lang="en-GB" sz="2400" b="0" dirty="0">
                <a:solidFill>
                  <a:schemeClr val="tx1"/>
                </a:solidFill>
                <a:effectLst>
                  <a:outerShdw blurRad="38100" dist="38100" dir="2700000" algn="tl">
                    <a:srgbClr val="000000">
                      <a:alpha val="43137"/>
                    </a:srgbClr>
                  </a:outerShdw>
                </a:effectLst>
              </a:rPr>
              <a:t>provide their contact telephone number</a:t>
            </a:r>
          </a:p>
          <a:p>
            <a:pPr marL="1565275" lvl="1" indent="-457200">
              <a:buFont typeface="+mj-lt"/>
              <a:buAutoNum type="alphaLcParenR"/>
            </a:pPr>
            <a:endParaRPr lang="en-GB" sz="2400" b="0" dirty="0">
              <a:solidFill>
                <a:schemeClr val="tx1"/>
              </a:solidFill>
              <a:effectLst>
                <a:outerShdw blurRad="38100" dist="38100" dir="2700000" algn="tl">
                  <a:srgbClr val="000000">
                    <a:alpha val="43137"/>
                  </a:srgbClr>
                </a:outerShdw>
              </a:effectLst>
            </a:endParaRPr>
          </a:p>
          <a:p>
            <a:pPr marL="1165225" indent="-457200">
              <a:buFont typeface="+mj-lt"/>
              <a:buAutoNum type="alphaLcParenR"/>
            </a:pPr>
            <a:r>
              <a:rPr lang="en-GB" sz="2400" b="0" dirty="0">
                <a:solidFill>
                  <a:schemeClr val="tx1"/>
                </a:solidFill>
                <a:effectLst>
                  <a:outerShdw blurRad="38100" dist="38100" dir="2700000" algn="tl">
                    <a:srgbClr val="000000">
                      <a:alpha val="43137"/>
                    </a:srgbClr>
                  </a:outerShdw>
                </a:effectLst>
              </a:rPr>
              <a:t>The ESP should attend site within 2 hours</a:t>
            </a:r>
          </a:p>
          <a:p>
            <a:pPr marL="457200" indent="-457200">
              <a:buFont typeface="+mj-lt"/>
              <a:buAutoNum type="alphaLcParenR"/>
            </a:pPr>
            <a:endParaRPr lang="en-GB" sz="2400" b="0" dirty="0">
              <a:solidFill>
                <a:schemeClr val="tx1"/>
              </a:solidFill>
            </a:endParaRPr>
          </a:p>
          <a:p>
            <a:pPr marL="0" indent="0" algn="ctr">
              <a:buNone/>
            </a:pPr>
            <a:endParaRPr lang="en-GB" sz="2400" b="0" dirty="0">
              <a:solidFill>
                <a:schemeClr val="tx1"/>
              </a:solidFill>
            </a:endParaRPr>
          </a:p>
        </p:txBody>
      </p:sp>
    </p:spTree>
    <p:extLst>
      <p:ext uri="{BB962C8B-B14F-4D97-AF65-F5344CB8AC3E}">
        <p14:creationId xmlns:p14="http://schemas.microsoft.com/office/powerpoint/2010/main" val="29993435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7215"/>
            <a:ext cx="8229600" cy="940965"/>
          </a:xfrm>
        </p:spPr>
        <p:txBody>
          <a:bodyPr>
            <a:normAutofit/>
          </a:bodyPr>
          <a:lstStyle/>
          <a:p>
            <a:r>
              <a:rPr lang="en-GB" sz="3200" b="1" dirty="0">
                <a:solidFill>
                  <a:srgbClr val="F37421"/>
                </a:solidFill>
                <a:effectLst>
                  <a:outerShdw blurRad="38100" dist="38100" dir="2700000" algn="tl">
                    <a:srgbClr val="000000">
                      <a:alpha val="43137"/>
                    </a:srgbClr>
                  </a:outerShdw>
                </a:effectLst>
                <a:ea typeface="Calibri" panose="020F0502020204030204" pitchFamily="34" charset="0"/>
              </a:rPr>
              <a:t>IGEM/G/13 </a:t>
            </a:r>
            <a:r>
              <a:rPr lang="en-GB" sz="3200" b="1" dirty="0">
                <a:solidFill>
                  <a:srgbClr val="F37421"/>
                </a:solidFill>
                <a:effectLst>
                  <a:outerShdw blurRad="38100" dist="38100" dir="2700000" algn="tl">
                    <a:srgbClr val="000000">
                      <a:alpha val="43137"/>
                    </a:srgbClr>
                  </a:outerShdw>
                </a:effectLst>
              </a:rPr>
              <a:t>- Reporting Low Pressure process</a:t>
            </a:r>
            <a:endParaRPr lang="en-GB" sz="3200" b="1" dirty="0"/>
          </a:p>
        </p:txBody>
      </p:sp>
      <p:sp>
        <p:nvSpPr>
          <p:cNvPr id="3" name="Content Placeholder 2"/>
          <p:cNvSpPr>
            <a:spLocks noGrp="1"/>
          </p:cNvSpPr>
          <p:nvPr>
            <p:ph idx="1"/>
          </p:nvPr>
        </p:nvSpPr>
        <p:spPr>
          <a:xfrm>
            <a:off x="385192" y="1354757"/>
            <a:ext cx="8435280" cy="5314603"/>
          </a:xfrm>
        </p:spPr>
        <p:txBody>
          <a:bodyPr>
            <a:normAutofit fontScale="77500" lnSpcReduction="20000"/>
          </a:bodyPr>
          <a:lstStyle/>
          <a:p>
            <a:pPr marL="0" indent="0">
              <a:buNone/>
            </a:pPr>
            <a:r>
              <a:rPr lang="en-GB" sz="3100" b="0" i="1" dirty="0">
                <a:solidFill>
                  <a:schemeClr val="tx1"/>
                </a:solidFill>
                <a:effectLst>
                  <a:outerShdw blurRad="38100" dist="38100" dir="2700000" algn="tl">
                    <a:srgbClr val="000000">
                      <a:alpha val="43137"/>
                    </a:srgbClr>
                  </a:outerShdw>
                </a:effectLst>
              </a:rPr>
              <a:t>Continued</a:t>
            </a:r>
          </a:p>
          <a:p>
            <a:pPr marL="708025" indent="-708025" algn="just">
              <a:buAutoNum type="arabicPeriod" startAt="5"/>
            </a:pPr>
            <a:r>
              <a:rPr lang="en-GB" sz="3100" b="0" dirty="0">
                <a:solidFill>
                  <a:schemeClr val="tx1"/>
                </a:solidFill>
                <a:effectLst>
                  <a:outerShdw blurRad="38100" dist="38100" dir="2700000" algn="tl">
                    <a:srgbClr val="000000">
                      <a:alpha val="43137"/>
                    </a:srgbClr>
                  </a:outerShdw>
                </a:effectLst>
              </a:rPr>
              <a:t>Reporting Low Pressure process</a:t>
            </a:r>
          </a:p>
          <a:p>
            <a:pPr marL="708025" indent="-708025" algn="just">
              <a:buAutoNum type="arabicPeriod" startAt="5"/>
            </a:pPr>
            <a:endParaRPr lang="en-GB" sz="3100" b="0" dirty="0">
              <a:solidFill>
                <a:schemeClr val="tx1"/>
              </a:solidFill>
              <a:effectLst>
                <a:outerShdw blurRad="38100" dist="38100" dir="2700000" algn="tl">
                  <a:srgbClr val="000000">
                    <a:alpha val="43137"/>
                  </a:srgbClr>
                </a:outerShdw>
              </a:effectLst>
            </a:endParaRPr>
          </a:p>
          <a:p>
            <a:pPr marL="0" indent="0" algn="just">
              <a:buNone/>
            </a:pPr>
            <a:r>
              <a:rPr lang="en-GB" sz="3100" b="0" dirty="0">
                <a:solidFill>
                  <a:schemeClr val="tx1"/>
                </a:solidFill>
                <a:effectLst>
                  <a:outerShdw blurRad="38100" dist="38100" dir="2700000" algn="tl">
                    <a:srgbClr val="000000">
                      <a:alpha val="43137"/>
                    </a:srgbClr>
                  </a:outerShdw>
                </a:effectLst>
              </a:rPr>
              <a:t>	c)	The RGE should wait for the ESP to attend (If the appliance 			is new, the RGE needs to wait for the ESP or arrange to 				attend site with the ESP)</a:t>
            </a:r>
          </a:p>
          <a:p>
            <a:pPr marL="0" indent="0" algn="just">
              <a:buNone/>
            </a:pPr>
            <a:endParaRPr lang="en-GB" sz="3100" b="0" dirty="0">
              <a:solidFill>
                <a:schemeClr val="tx1"/>
              </a:solidFill>
              <a:effectLst>
                <a:outerShdw blurRad="38100" dist="38100" dir="2700000" algn="tl">
                  <a:srgbClr val="000000">
                    <a:alpha val="43137"/>
                  </a:srgbClr>
                </a:outerShdw>
              </a:effectLst>
            </a:endParaRPr>
          </a:p>
          <a:p>
            <a:pPr marL="0" indent="0" algn="just">
              <a:buNone/>
            </a:pPr>
            <a:r>
              <a:rPr lang="en-GB" sz="3100" b="0" dirty="0">
                <a:solidFill>
                  <a:schemeClr val="tx1"/>
                </a:solidFill>
                <a:effectLst>
                  <a:outerShdw blurRad="38100" dist="38100" dir="2700000" algn="tl">
                    <a:srgbClr val="000000">
                      <a:alpha val="43137"/>
                    </a:srgbClr>
                  </a:outerShdw>
                </a:effectLst>
              </a:rPr>
              <a:t>		Where it is not possible for the RGE to wait, their job 				report should contain:</a:t>
            </a:r>
          </a:p>
          <a:p>
            <a:pPr marL="1622425" indent="-525463" algn="just"/>
            <a:r>
              <a:rPr lang="en-GB" sz="3100" b="0" dirty="0">
                <a:solidFill>
                  <a:schemeClr val="tx1"/>
                </a:solidFill>
                <a:effectLst>
                  <a:outerShdw blurRad="38100" dist="38100" dir="2700000" algn="tl">
                    <a:srgbClr val="000000">
                      <a:alpha val="43137"/>
                    </a:srgbClr>
                  </a:outerShdw>
                </a:effectLst>
              </a:rPr>
              <a:t>confirmation that the internal pipework is correctly sized</a:t>
            </a:r>
          </a:p>
          <a:p>
            <a:pPr marL="1622425" indent="-525463" algn="just"/>
            <a:r>
              <a:rPr lang="en-GB" sz="3100" b="0" dirty="0">
                <a:solidFill>
                  <a:schemeClr val="tx1"/>
                </a:solidFill>
                <a:effectLst>
                  <a:outerShdw blurRad="38100" dist="38100" dir="2700000" algn="tl">
                    <a:srgbClr val="000000">
                      <a:alpha val="43137"/>
                    </a:srgbClr>
                  </a:outerShdw>
                </a:effectLst>
              </a:rPr>
              <a:t>working pressure measurements taken</a:t>
            </a:r>
          </a:p>
          <a:p>
            <a:pPr marL="1622425" indent="-525463" algn="just"/>
            <a:r>
              <a:rPr lang="en-GB" sz="3100" b="0" dirty="0">
                <a:solidFill>
                  <a:schemeClr val="tx1"/>
                </a:solidFill>
                <a:effectLst>
                  <a:outerShdw blurRad="38100" dist="38100" dir="2700000" algn="tl">
                    <a:srgbClr val="000000">
                      <a:alpha val="43137"/>
                    </a:srgbClr>
                  </a:outerShdw>
                </a:effectLst>
              </a:rPr>
              <a:t>any recent changes e.g. new appliances, meter position moved</a:t>
            </a:r>
          </a:p>
          <a:p>
            <a:pPr marL="1622425" indent="-525463" algn="just"/>
            <a:r>
              <a:rPr lang="en-GB" sz="3100" b="0" dirty="0">
                <a:solidFill>
                  <a:schemeClr val="tx1"/>
                </a:solidFill>
                <a:effectLst>
                  <a:outerShdw blurRad="38100" dist="38100" dir="2700000" algn="tl">
                    <a:srgbClr val="000000">
                      <a:alpha val="43137"/>
                    </a:srgbClr>
                  </a:outerShdw>
                </a:effectLst>
              </a:rPr>
              <a:t>installation’s total load</a:t>
            </a:r>
          </a:p>
          <a:p>
            <a:pPr marL="0" indent="0">
              <a:buNone/>
            </a:pPr>
            <a:endParaRPr lang="en-GB" sz="2600" b="0" dirty="0">
              <a:solidFill>
                <a:schemeClr val="tx1"/>
              </a:solidFill>
            </a:endParaRPr>
          </a:p>
          <a:p>
            <a:pPr marL="0" indent="0">
              <a:buNone/>
            </a:pPr>
            <a:endParaRPr lang="en-GB" sz="2600" b="0" dirty="0">
              <a:solidFill>
                <a:schemeClr val="tx1"/>
              </a:solidFill>
            </a:endParaRPr>
          </a:p>
          <a:p>
            <a:pPr marL="0" indent="0" algn="ctr">
              <a:buNone/>
            </a:pPr>
            <a:endParaRPr lang="en-GB" sz="2400" b="0" dirty="0">
              <a:solidFill>
                <a:schemeClr val="tx1"/>
              </a:solidFill>
            </a:endParaRPr>
          </a:p>
        </p:txBody>
      </p:sp>
    </p:spTree>
    <p:extLst>
      <p:ext uri="{BB962C8B-B14F-4D97-AF65-F5344CB8AC3E}">
        <p14:creationId xmlns:p14="http://schemas.microsoft.com/office/powerpoint/2010/main" val="21603578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1785"/>
            <a:ext cx="8229600" cy="1012972"/>
          </a:xfrm>
        </p:spPr>
        <p:txBody>
          <a:bodyPr>
            <a:normAutofit/>
          </a:bodyPr>
          <a:lstStyle/>
          <a:p>
            <a:r>
              <a:rPr lang="en-GB" sz="3200" b="1" dirty="0">
                <a:solidFill>
                  <a:srgbClr val="F37421"/>
                </a:solidFill>
                <a:effectLst>
                  <a:outerShdw blurRad="38100" dist="38100" dir="2700000" algn="tl">
                    <a:srgbClr val="000000">
                      <a:alpha val="43137"/>
                    </a:srgbClr>
                  </a:outerShdw>
                </a:effectLst>
                <a:ea typeface="Calibri" panose="020F0502020204030204" pitchFamily="34" charset="0"/>
              </a:rPr>
              <a:t>IGEM/G/13 </a:t>
            </a:r>
            <a:r>
              <a:rPr lang="en-GB" sz="3200" b="1" dirty="0">
                <a:solidFill>
                  <a:srgbClr val="F37421"/>
                </a:solidFill>
                <a:effectLst>
                  <a:outerShdw blurRad="38100" dist="38100" dir="2700000" algn="tl">
                    <a:srgbClr val="000000">
                      <a:alpha val="43137"/>
                    </a:srgbClr>
                  </a:outerShdw>
                </a:effectLst>
              </a:rPr>
              <a:t>- Reporting Low Pressure process</a:t>
            </a:r>
            <a:endParaRPr lang="en-GB" sz="3200" b="1" dirty="0"/>
          </a:p>
        </p:txBody>
      </p:sp>
      <p:sp>
        <p:nvSpPr>
          <p:cNvPr id="3" name="Content Placeholder 2"/>
          <p:cNvSpPr>
            <a:spLocks noGrp="1"/>
          </p:cNvSpPr>
          <p:nvPr>
            <p:ph idx="1"/>
          </p:nvPr>
        </p:nvSpPr>
        <p:spPr>
          <a:xfrm>
            <a:off x="323528" y="1196752"/>
            <a:ext cx="8712968" cy="4752527"/>
          </a:xfrm>
        </p:spPr>
        <p:txBody>
          <a:bodyPr>
            <a:noAutofit/>
          </a:bodyPr>
          <a:lstStyle/>
          <a:p>
            <a:pPr marL="0" indent="0">
              <a:buNone/>
            </a:pPr>
            <a:r>
              <a:rPr lang="en-GB" sz="2400" b="0" i="1" dirty="0">
                <a:solidFill>
                  <a:schemeClr val="tx1"/>
                </a:solidFill>
                <a:effectLst>
                  <a:outerShdw blurRad="38100" dist="38100" dir="2700000" algn="tl">
                    <a:srgbClr val="000000">
                      <a:alpha val="43137"/>
                    </a:srgbClr>
                  </a:outerShdw>
                </a:effectLst>
              </a:rPr>
              <a:t>Continued</a:t>
            </a:r>
          </a:p>
          <a:p>
            <a:pPr marL="708025" indent="-708025" algn="just">
              <a:buAutoNum type="arabicPeriod" startAt="5"/>
            </a:pPr>
            <a:r>
              <a:rPr lang="en-GB" sz="2400" b="0" dirty="0">
                <a:solidFill>
                  <a:schemeClr val="tx1"/>
                </a:solidFill>
                <a:effectLst>
                  <a:outerShdw blurRad="38100" dist="38100" dir="2700000" algn="tl">
                    <a:srgbClr val="000000">
                      <a:alpha val="43137"/>
                    </a:srgbClr>
                  </a:outerShdw>
                </a:effectLst>
              </a:rPr>
              <a:t>Reporting of Low Pressure process</a:t>
            </a:r>
            <a:endParaRPr lang="en-GB" sz="2400" b="0" dirty="0">
              <a:solidFill>
                <a:schemeClr val="tx1"/>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endParaRPr>
          </a:p>
          <a:p>
            <a:pPr marL="0" indent="0" algn="just">
              <a:buNone/>
            </a:pPr>
            <a:r>
              <a:rPr lang="en-GB" sz="2400" b="0" dirty="0">
                <a:solidFill>
                  <a:schemeClr val="tx1"/>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	</a:t>
            </a:r>
          </a:p>
          <a:p>
            <a:pPr marL="0" indent="0" algn="just">
              <a:buNone/>
            </a:pPr>
            <a:r>
              <a:rPr lang="en-GB" sz="2400" b="0" dirty="0">
                <a:solidFill>
                  <a:schemeClr val="tx1"/>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And, the following actions are required, as appropriate:</a:t>
            </a:r>
          </a:p>
          <a:p>
            <a:pPr lvl="1" algn="just">
              <a:buFont typeface="Arial" panose="020B0604020202020204" pitchFamily="34" charset="0"/>
              <a:buChar char="•"/>
            </a:pPr>
            <a:r>
              <a:rPr lang="en-GB" sz="2400" b="0" dirty="0">
                <a:solidFill>
                  <a:schemeClr val="tx1"/>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for an existing appliance, which affects the safe operation of any appliance e.g. combustion and/or flame stability the appliance shall be made safe in accordance with IGEM/G/11 GIUSP</a:t>
            </a:r>
            <a:endParaRPr lang="en-GB" sz="2400" b="0" dirty="0">
              <a:solidFill>
                <a:schemeClr val="tx1"/>
              </a:solidFill>
            </a:endParaRPr>
          </a:p>
          <a:p>
            <a:pPr marL="0" indent="0" algn="ctr">
              <a:buNone/>
            </a:pPr>
            <a:endParaRPr lang="en-GB" sz="2400" b="0" dirty="0">
              <a:solidFill>
                <a:schemeClr val="tx1"/>
              </a:solidFill>
            </a:endParaRPr>
          </a:p>
        </p:txBody>
      </p:sp>
    </p:spTree>
    <p:extLst>
      <p:ext uri="{BB962C8B-B14F-4D97-AF65-F5344CB8AC3E}">
        <p14:creationId xmlns:p14="http://schemas.microsoft.com/office/powerpoint/2010/main" val="34366063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3497"/>
            <a:ext cx="8229600" cy="1012972"/>
          </a:xfrm>
        </p:spPr>
        <p:txBody>
          <a:bodyPr>
            <a:normAutofit/>
          </a:bodyPr>
          <a:lstStyle/>
          <a:p>
            <a:r>
              <a:rPr lang="en-GB" sz="3200" b="1" dirty="0">
                <a:solidFill>
                  <a:srgbClr val="F37421"/>
                </a:solidFill>
                <a:effectLst>
                  <a:outerShdw blurRad="38100" dist="38100" dir="2700000" algn="tl">
                    <a:srgbClr val="000000">
                      <a:alpha val="43137"/>
                    </a:srgbClr>
                  </a:outerShdw>
                </a:effectLst>
                <a:ea typeface="Calibri" panose="020F0502020204030204" pitchFamily="34" charset="0"/>
              </a:rPr>
              <a:t>IGEM/G/13 </a:t>
            </a:r>
            <a:r>
              <a:rPr lang="en-GB" sz="3200" b="1" dirty="0">
                <a:solidFill>
                  <a:srgbClr val="F37421"/>
                </a:solidFill>
                <a:effectLst>
                  <a:outerShdw blurRad="38100" dist="38100" dir="2700000" algn="tl">
                    <a:srgbClr val="000000">
                      <a:alpha val="43137"/>
                    </a:srgbClr>
                  </a:outerShdw>
                </a:effectLst>
              </a:rPr>
              <a:t>- Reporting Low Pressure process</a:t>
            </a:r>
            <a:endParaRPr lang="en-GB" sz="3200" b="1" dirty="0"/>
          </a:p>
        </p:txBody>
      </p:sp>
      <p:sp>
        <p:nvSpPr>
          <p:cNvPr id="3" name="Content Placeholder 2"/>
          <p:cNvSpPr>
            <a:spLocks noGrp="1"/>
          </p:cNvSpPr>
          <p:nvPr>
            <p:ph idx="1"/>
          </p:nvPr>
        </p:nvSpPr>
        <p:spPr>
          <a:xfrm>
            <a:off x="323528" y="1196752"/>
            <a:ext cx="8712968" cy="4896543"/>
          </a:xfrm>
        </p:spPr>
        <p:txBody>
          <a:bodyPr>
            <a:noAutofit/>
          </a:bodyPr>
          <a:lstStyle/>
          <a:p>
            <a:pPr marL="0" indent="0">
              <a:buNone/>
            </a:pPr>
            <a:r>
              <a:rPr lang="en-GB" sz="2400" b="0" i="1" dirty="0">
                <a:solidFill>
                  <a:schemeClr val="tx1"/>
                </a:solidFill>
                <a:effectLst>
                  <a:outerShdw blurRad="38100" dist="38100" dir="2700000" algn="tl">
                    <a:srgbClr val="000000">
                      <a:alpha val="43137"/>
                    </a:srgbClr>
                  </a:outerShdw>
                </a:effectLst>
              </a:rPr>
              <a:t>Continued</a:t>
            </a:r>
          </a:p>
          <a:p>
            <a:pPr marL="708025" indent="-708025" algn="just">
              <a:buAutoNum type="arabicPeriod" startAt="5"/>
            </a:pPr>
            <a:r>
              <a:rPr lang="en-GB" sz="2400" b="0" dirty="0">
                <a:solidFill>
                  <a:schemeClr val="tx1"/>
                </a:solidFill>
                <a:effectLst>
                  <a:outerShdw blurRad="38100" dist="38100" dir="2700000" algn="tl">
                    <a:srgbClr val="000000">
                      <a:alpha val="43137"/>
                    </a:srgbClr>
                  </a:outerShdw>
                </a:effectLst>
              </a:rPr>
              <a:t>Reporting of Low Pressure process</a:t>
            </a:r>
          </a:p>
          <a:p>
            <a:pPr marL="0" indent="0" algn="just">
              <a:buNone/>
            </a:pPr>
            <a:endParaRPr lang="en-GB" sz="2400" b="0" dirty="0">
              <a:solidFill>
                <a:schemeClr val="tx1"/>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endParaRPr>
          </a:p>
          <a:p>
            <a:pPr lvl="1" algn="just">
              <a:buFont typeface="Arial" panose="020B0604020202020204" pitchFamily="34" charset="0"/>
              <a:buChar char="•"/>
            </a:pPr>
            <a:r>
              <a:rPr lang="en-GB" sz="2400" b="0" dirty="0">
                <a:solidFill>
                  <a:schemeClr val="tx1"/>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where the installation is new, the appliance must be disconnected from the supply and sealed with appropriate fitting(s) in accordance with Reg 26(5) of the GS(I&amp;U)R as an un-commissioned appliance</a:t>
            </a:r>
          </a:p>
          <a:p>
            <a:pPr marL="731838" lvl="0" indent="0" algn="just">
              <a:buSzPts val="1000"/>
              <a:buNone/>
            </a:pPr>
            <a:r>
              <a:rPr lang="en-GB" sz="2400" b="0" i="1" dirty="0">
                <a:solidFill>
                  <a:schemeClr val="tx1"/>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Note:  If this action is taken the RGE will need to be available to enable the ESP engineer to undertake a joint investigation.</a:t>
            </a:r>
            <a:endParaRPr lang="en-GB" sz="2400" b="0" dirty="0">
              <a:solidFill>
                <a:schemeClr val="tx1"/>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endParaRPr>
          </a:p>
          <a:p>
            <a:pPr marL="0" indent="0" algn="ctr">
              <a:buNone/>
            </a:pPr>
            <a:endParaRPr lang="en-GB" sz="2400" b="0" dirty="0">
              <a:solidFill>
                <a:schemeClr val="tx1"/>
              </a:solidFill>
            </a:endParaRPr>
          </a:p>
        </p:txBody>
      </p:sp>
    </p:spTree>
    <p:extLst>
      <p:ext uri="{BB962C8B-B14F-4D97-AF65-F5344CB8AC3E}">
        <p14:creationId xmlns:p14="http://schemas.microsoft.com/office/powerpoint/2010/main" val="23744126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8927"/>
            <a:ext cx="8229600" cy="940965"/>
          </a:xfrm>
        </p:spPr>
        <p:txBody>
          <a:bodyPr>
            <a:normAutofit/>
          </a:bodyPr>
          <a:lstStyle/>
          <a:p>
            <a:r>
              <a:rPr lang="en-GB" sz="3200" b="1" dirty="0">
                <a:solidFill>
                  <a:srgbClr val="F37421"/>
                </a:solidFill>
                <a:effectLst>
                  <a:outerShdw blurRad="38100" dist="38100" dir="2700000" algn="tl">
                    <a:srgbClr val="000000">
                      <a:alpha val="43137"/>
                    </a:srgbClr>
                  </a:outerShdw>
                </a:effectLst>
                <a:ea typeface="Calibri" panose="020F0502020204030204" pitchFamily="34" charset="0"/>
              </a:rPr>
              <a:t>IGEM/G/13 </a:t>
            </a:r>
            <a:r>
              <a:rPr lang="en-GB" sz="3200" b="1" dirty="0">
                <a:solidFill>
                  <a:srgbClr val="F37421"/>
                </a:solidFill>
                <a:effectLst>
                  <a:outerShdw blurRad="38100" dist="38100" dir="2700000" algn="tl">
                    <a:srgbClr val="000000">
                      <a:alpha val="43137"/>
                    </a:srgbClr>
                  </a:outerShdw>
                </a:effectLst>
              </a:rPr>
              <a:t>- Reporting Low Pressure process</a:t>
            </a:r>
            <a:endParaRPr lang="en-GB" sz="3200" b="1" dirty="0"/>
          </a:p>
        </p:txBody>
      </p:sp>
      <p:sp>
        <p:nvSpPr>
          <p:cNvPr id="3" name="Content Placeholder 2"/>
          <p:cNvSpPr>
            <a:spLocks noGrp="1"/>
          </p:cNvSpPr>
          <p:nvPr>
            <p:ph idx="1"/>
          </p:nvPr>
        </p:nvSpPr>
        <p:spPr>
          <a:xfrm>
            <a:off x="323528" y="1207293"/>
            <a:ext cx="8229600" cy="4525963"/>
          </a:xfrm>
        </p:spPr>
        <p:txBody>
          <a:bodyPr>
            <a:normAutofit/>
          </a:bodyPr>
          <a:lstStyle/>
          <a:p>
            <a:pPr marL="708025" indent="-708025">
              <a:buNone/>
            </a:pPr>
            <a:r>
              <a:rPr lang="en-GB" sz="2400" b="0" i="1" dirty="0">
                <a:solidFill>
                  <a:schemeClr val="tx1"/>
                </a:solidFill>
                <a:effectLst>
                  <a:outerShdw blurRad="38100" dist="38100" dir="2700000" algn="tl">
                    <a:srgbClr val="000000">
                      <a:alpha val="43137"/>
                    </a:srgbClr>
                  </a:outerShdw>
                </a:effectLst>
              </a:rPr>
              <a:t>Continued</a:t>
            </a:r>
          </a:p>
          <a:p>
            <a:pPr marL="708025" indent="-708025">
              <a:buNone/>
            </a:pPr>
            <a:r>
              <a:rPr lang="en-GB" sz="2400" b="0" dirty="0">
                <a:solidFill>
                  <a:schemeClr val="tx1"/>
                </a:solidFill>
                <a:effectLst>
                  <a:outerShdw blurRad="38100" dist="38100" dir="2700000" algn="tl">
                    <a:srgbClr val="000000">
                      <a:alpha val="43137"/>
                    </a:srgbClr>
                  </a:outerShdw>
                </a:effectLst>
              </a:rPr>
              <a:t>5.	Reporting of Low Pressure process</a:t>
            </a:r>
          </a:p>
          <a:p>
            <a:pPr marL="0" indent="0">
              <a:buNone/>
            </a:pPr>
            <a:endParaRPr lang="en-GB" sz="2400" b="0" dirty="0">
              <a:solidFill>
                <a:schemeClr val="tx1"/>
              </a:solidFill>
              <a:effectLst>
                <a:outerShdw blurRad="38100" dist="38100" dir="2700000" algn="tl">
                  <a:srgbClr val="000000">
                    <a:alpha val="43137"/>
                  </a:srgbClr>
                </a:outerShdw>
              </a:effectLst>
            </a:endParaRPr>
          </a:p>
          <a:p>
            <a:pPr marL="708025" indent="-708025" algn="just">
              <a:buNone/>
            </a:pPr>
            <a:r>
              <a:rPr lang="en-GB" sz="2400" b="0" dirty="0">
                <a:solidFill>
                  <a:schemeClr val="tx1"/>
                </a:solidFill>
                <a:effectLst>
                  <a:outerShdw blurRad="38100" dist="38100" dir="2700000" algn="tl">
                    <a:srgbClr val="000000">
                      <a:alpha val="43137"/>
                    </a:srgbClr>
                  </a:outerShdw>
                </a:effectLst>
              </a:rPr>
              <a:t>	The ESP takes responsibility for investigating the pressure issues and sharing the outcome of the investigation with the customer and RGE, as appropriate</a:t>
            </a:r>
          </a:p>
          <a:p>
            <a:pPr marL="708025" indent="-708025" algn="just">
              <a:buNone/>
            </a:pPr>
            <a:endParaRPr lang="en-GB" sz="2400" b="0" dirty="0">
              <a:solidFill>
                <a:schemeClr val="tx1"/>
              </a:solidFill>
              <a:effectLst>
                <a:outerShdw blurRad="38100" dist="38100" dir="2700000" algn="tl">
                  <a:srgbClr val="000000">
                    <a:alpha val="43137"/>
                  </a:srgbClr>
                </a:outerShdw>
              </a:effectLst>
            </a:endParaRPr>
          </a:p>
          <a:p>
            <a:pPr marL="708025" indent="-708025" algn="just">
              <a:buNone/>
            </a:pPr>
            <a:r>
              <a:rPr lang="en-GB" sz="2400" b="0" dirty="0">
                <a:solidFill>
                  <a:schemeClr val="tx1"/>
                </a:solidFill>
                <a:effectLst>
                  <a:outerShdw blurRad="38100" dist="38100" dir="2700000" algn="tl">
                    <a:srgbClr val="000000">
                      <a:alpha val="43137"/>
                    </a:srgbClr>
                  </a:outerShdw>
                </a:effectLst>
              </a:rPr>
              <a:t>	The ESP will also undertake tests in line with their company procedures</a:t>
            </a:r>
          </a:p>
          <a:p>
            <a:pPr marL="0" indent="0">
              <a:buNone/>
            </a:pPr>
            <a:endParaRPr lang="en-GB" sz="2400" b="0" dirty="0">
              <a:solidFill>
                <a:schemeClr val="tx1"/>
              </a:solidFill>
            </a:endParaRPr>
          </a:p>
          <a:p>
            <a:pPr marL="0" indent="0" algn="ctr">
              <a:buNone/>
            </a:pPr>
            <a:endParaRPr lang="en-GB" sz="2400" b="0" dirty="0">
              <a:solidFill>
                <a:schemeClr val="tx1"/>
              </a:solidFill>
            </a:endParaRPr>
          </a:p>
        </p:txBody>
      </p:sp>
    </p:spTree>
    <p:extLst>
      <p:ext uri="{BB962C8B-B14F-4D97-AF65-F5344CB8AC3E}">
        <p14:creationId xmlns:p14="http://schemas.microsoft.com/office/powerpoint/2010/main" val="32863292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E900667D-B1BD-4C67-8FF2-37FC58B33364}"/>
              </a:ext>
            </a:extLst>
          </p:cNvPr>
          <p:cNvSpPr>
            <a:spLocks noGrp="1"/>
          </p:cNvSpPr>
          <p:nvPr>
            <p:ph type="subTitle" idx="1"/>
          </p:nvPr>
        </p:nvSpPr>
        <p:spPr>
          <a:xfrm>
            <a:off x="971600" y="1844824"/>
            <a:ext cx="7283152" cy="2276673"/>
          </a:xfrm>
        </p:spPr>
        <p:txBody>
          <a:bodyPr>
            <a:noAutofit/>
          </a:bodyPr>
          <a:lstStyle/>
          <a:p>
            <a:pPr marL="712788" indent="-712788"/>
            <a:r>
              <a:rPr kumimoji="0" lang="en-GB" sz="4400" b="1" i="0" u="none" strike="noStrike" kern="1200" cap="none" spc="0" normalizeH="0" baseline="0" noProof="0" dirty="0">
                <a:ln>
                  <a:noFill/>
                </a:ln>
                <a:solidFill>
                  <a:srgbClr val="F37421"/>
                </a:solidFill>
                <a:effectLst/>
                <a:uLnTx/>
                <a:uFillTx/>
                <a:latin typeface="DIN-Regular"/>
                <a:ea typeface="+mn-ea"/>
              </a:rPr>
              <a:t>6. ESP Response and</a:t>
            </a:r>
            <a:r>
              <a:rPr lang="en-GB" sz="4400" dirty="0">
                <a:solidFill>
                  <a:prstClr val="black"/>
                </a:solidFill>
                <a:effectLst>
                  <a:outerShdw blurRad="38100" dist="38100" dir="2700000" algn="tl">
                    <a:srgbClr val="000000">
                      <a:alpha val="43137"/>
                    </a:srgbClr>
                  </a:outerShdw>
                </a:effectLst>
              </a:rPr>
              <a:t> </a:t>
            </a:r>
            <a:r>
              <a:rPr kumimoji="0" lang="en-GB" sz="4400" b="1" i="0" u="none" strike="noStrike" kern="1200" cap="none" spc="0" normalizeH="0" baseline="0" noProof="0" dirty="0">
                <a:ln>
                  <a:noFill/>
                </a:ln>
                <a:solidFill>
                  <a:srgbClr val="F37421"/>
                </a:solidFill>
                <a:effectLst/>
                <a:uLnTx/>
                <a:uFillTx/>
                <a:latin typeface="DIN-Regular"/>
                <a:ea typeface="+mn-ea"/>
              </a:rPr>
              <a:t>Common approach for joint investigation</a:t>
            </a:r>
            <a:endParaRPr lang="en-GB" sz="4400" dirty="0"/>
          </a:p>
        </p:txBody>
      </p:sp>
      <p:sp>
        <p:nvSpPr>
          <p:cNvPr id="3" name="Title 2">
            <a:extLst>
              <a:ext uri="{FF2B5EF4-FFF2-40B4-BE49-F238E27FC236}">
                <a16:creationId xmlns:a16="http://schemas.microsoft.com/office/drawing/2014/main" id="{6F79DB3F-44AE-4C16-A0BF-534E8311B074}"/>
              </a:ext>
            </a:extLst>
          </p:cNvPr>
          <p:cNvSpPr>
            <a:spLocks noGrp="1"/>
          </p:cNvSpPr>
          <p:nvPr>
            <p:ph type="title"/>
          </p:nvPr>
        </p:nvSpPr>
        <p:spPr>
          <a:xfrm>
            <a:off x="457200" y="309791"/>
            <a:ext cx="8229600" cy="796949"/>
          </a:xfrm>
        </p:spPr>
        <p:txBody>
          <a:bodyPr>
            <a:normAutofit/>
          </a:bodyPr>
          <a:lstStyle/>
          <a:p>
            <a:r>
              <a:rPr kumimoji="0" lang="en-GB" sz="3200" b="1" i="0" u="none" strike="noStrike" kern="1200" cap="none" spc="0" normalizeH="0" baseline="0" noProof="0" dirty="0">
                <a:ln>
                  <a:noFill/>
                </a:ln>
                <a:solidFill>
                  <a:srgbClr val="F37421"/>
                </a:solidFill>
                <a:effectLst>
                  <a:outerShdw blurRad="38100" dist="38100" dir="2700000" algn="tl">
                    <a:srgbClr val="000000">
                      <a:alpha val="43137"/>
                    </a:srgbClr>
                  </a:outerShdw>
                </a:effectLst>
                <a:uLnTx/>
                <a:uFillTx/>
                <a:ea typeface="Calibri" panose="020F0502020204030204" pitchFamily="34" charset="0"/>
              </a:rPr>
              <a:t>IGEM/G/13</a:t>
            </a:r>
            <a:endParaRPr lang="en-GB" sz="3200" dirty="0"/>
          </a:p>
        </p:txBody>
      </p:sp>
    </p:spTree>
    <p:extLst>
      <p:ext uri="{BB962C8B-B14F-4D97-AF65-F5344CB8AC3E}">
        <p14:creationId xmlns:p14="http://schemas.microsoft.com/office/powerpoint/2010/main" val="9172916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9489"/>
            <a:ext cx="8229600" cy="922115"/>
          </a:xfrm>
        </p:spPr>
        <p:txBody>
          <a:bodyPr>
            <a:normAutofit/>
          </a:bodyPr>
          <a:lstStyle/>
          <a:p>
            <a:r>
              <a:rPr kumimoji="0" lang="en-GB" sz="3200" b="1" i="0" u="none" strike="noStrike" kern="1200" cap="none" spc="0" normalizeH="0" baseline="0" noProof="0" dirty="0">
                <a:ln>
                  <a:noFill/>
                </a:ln>
                <a:solidFill>
                  <a:srgbClr val="F37421"/>
                </a:solidFill>
                <a:effectLst>
                  <a:outerShdw blurRad="38100" dist="38100" dir="2700000" algn="tl">
                    <a:srgbClr val="000000">
                      <a:alpha val="43137"/>
                    </a:srgbClr>
                  </a:outerShdw>
                </a:effectLst>
                <a:uLnTx/>
                <a:uFillTx/>
                <a:ea typeface="Calibri" panose="020F0502020204030204" pitchFamily="34" charset="0"/>
              </a:rPr>
              <a:t>IGEM/G/13 </a:t>
            </a:r>
            <a:r>
              <a:rPr kumimoji="0" lang="en-GB" sz="3200" b="1" i="0" u="none" strike="noStrike" kern="1200" cap="none" spc="0" normalizeH="0" baseline="0" noProof="0" dirty="0">
                <a:ln>
                  <a:noFill/>
                </a:ln>
                <a:solidFill>
                  <a:srgbClr val="F37421"/>
                </a:solidFill>
                <a:effectLst>
                  <a:outerShdw blurRad="38100" dist="38100" dir="2700000" algn="tl">
                    <a:srgbClr val="000000">
                      <a:alpha val="43137"/>
                    </a:srgbClr>
                  </a:outerShdw>
                </a:effectLst>
                <a:uLnTx/>
                <a:uFillTx/>
              </a:rPr>
              <a:t>– Joint Investigation</a:t>
            </a:r>
            <a:endParaRPr lang="en-GB" sz="3200" b="1" dirty="0">
              <a:solidFill>
                <a:srgbClr val="F3742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51520" y="1196752"/>
            <a:ext cx="8640960" cy="5165726"/>
          </a:xfrm>
        </p:spPr>
        <p:txBody>
          <a:bodyPr>
            <a:normAutofit fontScale="47500" lnSpcReduction="20000"/>
          </a:bodyPr>
          <a:lstStyle/>
          <a:p>
            <a:pPr marL="708025" indent="-708025">
              <a:buNone/>
            </a:pPr>
            <a:r>
              <a:rPr lang="en-GB" sz="5100" b="0" dirty="0">
                <a:solidFill>
                  <a:schemeClr val="tx1"/>
                </a:solidFill>
                <a:effectLst>
                  <a:outerShdw blurRad="38100" dist="38100" dir="2700000" algn="tl">
                    <a:srgbClr val="000000">
                      <a:alpha val="43137"/>
                    </a:srgbClr>
                  </a:outerShdw>
                </a:effectLst>
              </a:rPr>
              <a:t>6.	ESP – responding to reported pressure problems (typical approach)</a:t>
            </a:r>
          </a:p>
          <a:p>
            <a:pPr marL="708025" indent="-708025">
              <a:buNone/>
            </a:pPr>
            <a:endParaRPr lang="en-GB" sz="5100" b="0" dirty="0">
              <a:solidFill>
                <a:schemeClr val="tx1"/>
              </a:solidFill>
              <a:effectLst>
                <a:outerShdw blurRad="38100" dist="38100" dir="2700000" algn="tl">
                  <a:srgbClr val="000000">
                    <a:alpha val="43137"/>
                  </a:srgbClr>
                </a:outerShdw>
              </a:effectLst>
            </a:endParaRPr>
          </a:p>
          <a:p>
            <a:pPr marL="1439863" indent="-708025">
              <a:buNone/>
            </a:pPr>
            <a:r>
              <a:rPr lang="en-GB" sz="5100" b="0" dirty="0">
                <a:solidFill>
                  <a:schemeClr val="tx1"/>
                </a:solidFill>
                <a:effectLst>
                  <a:outerShdw blurRad="38100" dist="38100" dir="2700000" algn="tl">
                    <a:srgbClr val="000000">
                      <a:alpha val="43137"/>
                    </a:srgbClr>
                  </a:outerShdw>
                </a:effectLst>
              </a:rPr>
              <a:t>Initial actions - The ESP will attend within 2 hours and take responsibility for the investigation</a:t>
            </a:r>
          </a:p>
          <a:p>
            <a:pPr marL="1439863" indent="-708025">
              <a:buNone/>
            </a:pPr>
            <a:endParaRPr lang="en-GB" sz="5100" b="0" dirty="0">
              <a:solidFill>
                <a:schemeClr val="tx1"/>
              </a:solidFill>
              <a:effectLst>
                <a:outerShdw blurRad="38100" dist="38100" dir="2700000" algn="tl">
                  <a:srgbClr val="000000">
                    <a:alpha val="43137"/>
                  </a:srgbClr>
                </a:outerShdw>
              </a:effectLst>
            </a:endParaRPr>
          </a:p>
          <a:p>
            <a:pPr marL="1439863" indent="-708025">
              <a:buNone/>
            </a:pPr>
            <a:r>
              <a:rPr lang="en-GB" sz="5100" b="0" dirty="0">
                <a:solidFill>
                  <a:schemeClr val="tx1"/>
                </a:solidFill>
                <a:effectLst>
                  <a:outerShdw blurRad="38100" dist="38100" dir="2700000" algn="tl">
                    <a:srgbClr val="000000">
                      <a:alpha val="43137"/>
                    </a:srgbClr>
                  </a:outerShdw>
                </a:effectLst>
              </a:rPr>
              <a:t>The ESP will ask questions such as:</a:t>
            </a:r>
          </a:p>
          <a:p>
            <a:pPr marL="1303338" indent="-571500"/>
            <a:r>
              <a:rPr lang="en-GB" sz="5100" b="0" dirty="0">
                <a:solidFill>
                  <a:schemeClr val="tx1"/>
                </a:solidFill>
                <a:effectLst>
                  <a:outerShdw blurRad="38100" dist="38100" dir="2700000" algn="tl">
                    <a:srgbClr val="000000">
                      <a:alpha val="43137"/>
                    </a:srgbClr>
                  </a:outerShdw>
                </a:effectLst>
              </a:rPr>
              <a:t>What pressure measurements have already been taken</a:t>
            </a:r>
          </a:p>
          <a:p>
            <a:pPr marL="1303338" indent="-571500"/>
            <a:r>
              <a:rPr lang="en-GB" sz="5100" b="0" dirty="0">
                <a:solidFill>
                  <a:schemeClr val="tx1"/>
                </a:solidFill>
                <a:effectLst>
                  <a:outerShdw blurRad="38100" dist="38100" dir="2700000" algn="tl">
                    <a:srgbClr val="000000">
                      <a:alpha val="43137"/>
                    </a:srgbClr>
                  </a:outerShdw>
                </a:effectLst>
              </a:rPr>
              <a:t>Have there been any recent changes e.g., new appliances, meter position moved, service relayed / inserted</a:t>
            </a:r>
          </a:p>
          <a:p>
            <a:pPr marL="1303338" indent="-571500"/>
            <a:r>
              <a:rPr lang="en-GB" sz="5100" b="0" dirty="0">
                <a:solidFill>
                  <a:schemeClr val="tx1"/>
                </a:solidFill>
                <a:effectLst>
                  <a:outerShdw blurRad="38100" dist="38100" dir="2700000" algn="tl">
                    <a:srgbClr val="000000">
                      <a:alpha val="43137"/>
                    </a:srgbClr>
                  </a:outerShdw>
                </a:effectLst>
              </a:rPr>
              <a:t>Has internal installation pipework size been checked</a:t>
            </a:r>
          </a:p>
          <a:p>
            <a:pPr marL="1303338" indent="-571500"/>
            <a:r>
              <a:rPr lang="en-GB" sz="5100" b="0" dirty="0">
                <a:solidFill>
                  <a:schemeClr val="tx1"/>
                </a:solidFill>
                <a:effectLst>
                  <a:outerShdw blurRad="38100" dist="38100" dir="2700000" algn="tl">
                    <a:srgbClr val="000000">
                      <a:alpha val="43137"/>
                    </a:srgbClr>
                  </a:outerShdw>
                </a:effectLst>
              </a:rPr>
              <a:t>Has the RGE carried out a gas rate check of the appliances</a:t>
            </a:r>
          </a:p>
          <a:p>
            <a:pPr marL="1303338" indent="-571500"/>
            <a:r>
              <a:rPr lang="en-GB" sz="5100" b="0" dirty="0">
                <a:solidFill>
                  <a:schemeClr val="tx1"/>
                </a:solidFill>
                <a:effectLst>
                  <a:outerShdw blurRad="38100" dist="38100" dir="2700000" algn="tl">
                    <a:srgbClr val="000000">
                      <a:alpha val="43137"/>
                    </a:srgbClr>
                  </a:outerShdw>
                </a:effectLst>
              </a:rPr>
              <a:t>What is the total load? Does it exceed the meter capacity</a:t>
            </a:r>
          </a:p>
        </p:txBody>
      </p:sp>
    </p:spTree>
    <p:extLst>
      <p:ext uri="{BB962C8B-B14F-4D97-AF65-F5344CB8AC3E}">
        <p14:creationId xmlns:p14="http://schemas.microsoft.com/office/powerpoint/2010/main" val="3329167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8927"/>
            <a:ext cx="8229600" cy="940965"/>
          </a:xfrm>
        </p:spPr>
        <p:txBody>
          <a:bodyPr>
            <a:normAutofit/>
          </a:bodyPr>
          <a:lstStyle/>
          <a:p>
            <a:r>
              <a:rPr kumimoji="0" lang="en-GB" sz="3200" b="1" i="0" u="none" strike="noStrike" kern="1200" cap="none" spc="0" normalizeH="0" baseline="0" noProof="0" dirty="0">
                <a:ln>
                  <a:noFill/>
                </a:ln>
                <a:solidFill>
                  <a:srgbClr val="F37421"/>
                </a:solidFill>
                <a:effectLst>
                  <a:outerShdw blurRad="38100" dist="38100" dir="2700000" algn="tl">
                    <a:srgbClr val="000000">
                      <a:alpha val="43137"/>
                    </a:srgbClr>
                  </a:outerShdw>
                </a:effectLst>
                <a:uLnTx/>
                <a:uFillTx/>
                <a:ea typeface="Calibri" panose="020F0502020204030204" pitchFamily="34" charset="0"/>
              </a:rPr>
              <a:t>IGEM/G/13 </a:t>
            </a:r>
            <a:r>
              <a:rPr kumimoji="0" lang="en-GB" sz="3200" b="1" i="0" u="none" strike="noStrike" kern="1200" cap="none" spc="0" normalizeH="0" baseline="0" noProof="0" dirty="0">
                <a:ln>
                  <a:noFill/>
                </a:ln>
                <a:solidFill>
                  <a:srgbClr val="F37421"/>
                </a:solidFill>
                <a:effectLst>
                  <a:outerShdw blurRad="38100" dist="38100" dir="2700000" algn="tl">
                    <a:srgbClr val="000000">
                      <a:alpha val="43137"/>
                    </a:srgbClr>
                  </a:outerShdw>
                </a:effectLst>
                <a:uLnTx/>
                <a:uFillTx/>
              </a:rPr>
              <a:t>– Joint Investigation</a:t>
            </a:r>
            <a:endParaRPr lang="en-GB" sz="3200" b="1" dirty="0">
              <a:solidFill>
                <a:srgbClr val="F3742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79512" y="1484784"/>
            <a:ext cx="8712968" cy="4896544"/>
          </a:xfrm>
        </p:spPr>
        <p:txBody>
          <a:bodyPr>
            <a:normAutofit/>
          </a:bodyPr>
          <a:lstStyle/>
          <a:p>
            <a:pPr marL="708025" indent="-708025">
              <a:buNone/>
            </a:pPr>
            <a:r>
              <a:rPr lang="en-GB" sz="2400" b="0" dirty="0">
                <a:solidFill>
                  <a:schemeClr val="tx1"/>
                </a:solidFill>
                <a:effectLst>
                  <a:outerShdw blurRad="38100" dist="38100" dir="2700000" algn="tl">
                    <a:srgbClr val="000000">
                      <a:alpha val="43137"/>
                    </a:srgbClr>
                  </a:outerShdw>
                </a:effectLst>
              </a:rPr>
              <a:t>Then the ESP will carry out the following tasks:</a:t>
            </a:r>
          </a:p>
          <a:p>
            <a:pPr marL="712788" indent="-712788" algn="just">
              <a:buFont typeface="+mj-lt"/>
              <a:buAutoNum type="romanLcPeriod"/>
            </a:pPr>
            <a:r>
              <a:rPr lang="en-GB" sz="2400" b="0" dirty="0">
                <a:solidFill>
                  <a:schemeClr val="tx1"/>
                </a:solidFill>
                <a:effectLst>
                  <a:outerShdw blurRad="38100" dist="38100" dir="2700000" algn="tl">
                    <a:srgbClr val="000000">
                      <a:alpha val="43137"/>
                    </a:srgbClr>
                  </a:outerShdw>
                </a:effectLst>
              </a:rPr>
              <a:t>If the appliance(s) are new and un-commissioned, providing the RGE, with the appropriate competence is present on site, allow the new appliance(s) to be set up to operate in their </a:t>
            </a:r>
            <a:r>
              <a:rPr lang="en-GB" sz="2400" dirty="0">
                <a:solidFill>
                  <a:schemeClr val="tx1"/>
                </a:solidFill>
                <a:effectLst>
                  <a:outerShdw blurRad="38100" dist="38100" dir="2700000" algn="tl">
                    <a:srgbClr val="000000">
                      <a:alpha val="43137"/>
                    </a:srgbClr>
                  </a:outerShdw>
                </a:effectLst>
              </a:rPr>
              <a:t>commissioning mode</a:t>
            </a:r>
            <a:r>
              <a:rPr lang="en-GB" sz="2400" b="0" dirty="0">
                <a:solidFill>
                  <a:schemeClr val="tx1"/>
                </a:solidFill>
                <a:effectLst>
                  <a:outerShdw blurRad="38100" dist="38100" dir="2700000" algn="tl">
                    <a:srgbClr val="000000">
                      <a:alpha val="43137"/>
                    </a:srgbClr>
                  </a:outerShdw>
                </a:effectLst>
              </a:rPr>
              <a:t>.  Then check the working pressure at the outlet of the meter and outlet of the ECV by taking a reading to confirm that the outlet pressure of the meter after a one-minute stabilisation period is not less than 18.5 and not exceeding 23 mbar.</a:t>
            </a:r>
          </a:p>
          <a:p>
            <a:pPr marL="857250" indent="-857250" algn="just">
              <a:buFont typeface="+mj-lt"/>
              <a:buAutoNum type="romanLcPeriod"/>
            </a:pPr>
            <a:endParaRPr lang="en-GB" sz="4000" b="0" dirty="0">
              <a:solidFill>
                <a:schemeClr val="tx1"/>
              </a:solidFill>
              <a:effectLst>
                <a:outerShdw blurRad="38100" dist="38100" dir="2700000" algn="tl">
                  <a:srgbClr val="000000">
                    <a:alpha val="43137"/>
                  </a:srgbClr>
                </a:outerShdw>
              </a:effectLst>
            </a:endParaRPr>
          </a:p>
          <a:p>
            <a:pPr marL="708025" indent="-708025">
              <a:buNone/>
            </a:pPr>
            <a:endParaRPr lang="en-GB" sz="1500" b="0"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444203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8079"/>
            <a:ext cx="8229600" cy="796949"/>
          </a:xfrm>
        </p:spPr>
        <p:txBody>
          <a:bodyPr>
            <a:normAutofit/>
          </a:bodyPr>
          <a:lstStyle/>
          <a:p>
            <a:r>
              <a:rPr kumimoji="0" lang="en-GB" sz="3200" b="1" i="0" u="none" strike="noStrike" kern="1200" cap="none" spc="0" normalizeH="0" baseline="0" noProof="0" dirty="0">
                <a:ln>
                  <a:noFill/>
                </a:ln>
                <a:solidFill>
                  <a:srgbClr val="F37421"/>
                </a:solidFill>
                <a:effectLst>
                  <a:outerShdw blurRad="38100" dist="38100" dir="2700000" algn="tl">
                    <a:srgbClr val="000000">
                      <a:alpha val="43137"/>
                    </a:srgbClr>
                  </a:outerShdw>
                </a:effectLst>
                <a:uLnTx/>
                <a:uFillTx/>
                <a:ea typeface="Calibri" panose="020F0502020204030204" pitchFamily="34" charset="0"/>
              </a:rPr>
              <a:t>IGEM/G/13 </a:t>
            </a:r>
            <a:r>
              <a:rPr kumimoji="0" lang="en-GB" sz="3200" b="1" i="0" u="none" strike="noStrike" kern="1200" cap="none" spc="0" normalizeH="0" baseline="0" noProof="0" dirty="0">
                <a:ln>
                  <a:noFill/>
                </a:ln>
                <a:solidFill>
                  <a:srgbClr val="F37421"/>
                </a:solidFill>
                <a:effectLst>
                  <a:outerShdw blurRad="38100" dist="38100" dir="2700000" algn="tl">
                    <a:srgbClr val="000000">
                      <a:alpha val="43137"/>
                    </a:srgbClr>
                  </a:outerShdw>
                </a:effectLst>
                <a:uLnTx/>
                <a:uFillTx/>
              </a:rPr>
              <a:t>– Joint Investigation</a:t>
            </a:r>
            <a:endParaRPr lang="en-GB" sz="3200" b="1" dirty="0">
              <a:solidFill>
                <a:srgbClr val="F3742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6856" y="1921693"/>
            <a:ext cx="8507288" cy="4315619"/>
          </a:xfrm>
        </p:spPr>
        <p:txBody>
          <a:bodyPr>
            <a:normAutofit/>
          </a:bodyPr>
          <a:lstStyle/>
          <a:p>
            <a:pPr marL="895350" indent="-712788" algn="just">
              <a:spcBef>
                <a:spcPts val="0"/>
              </a:spcBef>
              <a:buFont typeface="+mj-lt"/>
              <a:buAutoNum type="romanLcPeriod" startAt="2"/>
            </a:pPr>
            <a:r>
              <a:rPr lang="en-GB" sz="2400" b="0" dirty="0">
                <a:solidFill>
                  <a:schemeClr val="tx1"/>
                </a:solidFill>
                <a:effectLst>
                  <a:outerShdw blurRad="38100" dist="38100" dir="2700000" algn="tl">
                    <a:srgbClr val="000000">
                      <a:alpha val="43137"/>
                    </a:srgbClr>
                  </a:outerShdw>
                </a:effectLst>
              </a:rPr>
              <a:t>If the appliance(s) has been commissioned, check the working pressure at the outlet of the meter and outlet of the ECV by operating all the appliances within the premises at a </a:t>
            </a:r>
            <a:r>
              <a:rPr lang="en-GB" sz="2400" dirty="0">
                <a:solidFill>
                  <a:schemeClr val="tx1"/>
                </a:solidFill>
                <a:effectLst>
                  <a:outerShdw blurRad="38100" dist="38100" dir="2700000" algn="tl">
                    <a:srgbClr val="000000">
                      <a:alpha val="43137"/>
                    </a:srgbClr>
                  </a:outerShdw>
                </a:effectLst>
              </a:rPr>
              <a:t>high operating load </a:t>
            </a:r>
            <a:r>
              <a:rPr lang="en-GB" sz="2400" b="0" dirty="0">
                <a:solidFill>
                  <a:schemeClr val="tx1"/>
                </a:solidFill>
                <a:effectLst>
                  <a:outerShdw blurRad="38100" dist="38100" dir="2700000" algn="tl">
                    <a:srgbClr val="000000">
                      <a:alpha val="43137"/>
                    </a:srgbClr>
                  </a:outerShdw>
                </a:effectLst>
              </a:rPr>
              <a:t>and then take a reading to confirm that the outlet pressure of the meter after a one minute stabilisation period is not less than 18.5 mbar and not exceeding 23mbar </a:t>
            </a:r>
            <a:r>
              <a:rPr lang="en-GB" sz="2400" i="1" dirty="0">
                <a:solidFill>
                  <a:schemeClr val="tx1"/>
                </a:solidFill>
                <a:effectLst>
                  <a:outerShdw blurRad="38100" dist="38100" dir="2700000" algn="tl">
                    <a:srgbClr val="000000">
                      <a:alpha val="43137"/>
                    </a:srgbClr>
                  </a:outerShdw>
                </a:effectLst>
              </a:rPr>
              <a:t>(This may be at the time of an appliance service or maintenance visit)</a:t>
            </a:r>
            <a:endParaRPr lang="en-GB" sz="2400" dirty="0">
              <a:solidFill>
                <a:schemeClr val="tx1"/>
              </a:solidFill>
            </a:endParaRPr>
          </a:p>
        </p:txBody>
      </p:sp>
    </p:spTree>
    <p:extLst>
      <p:ext uri="{BB962C8B-B14F-4D97-AF65-F5344CB8AC3E}">
        <p14:creationId xmlns:p14="http://schemas.microsoft.com/office/powerpoint/2010/main" val="204290922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2647"/>
            <a:ext cx="8229600" cy="868957"/>
          </a:xfrm>
        </p:spPr>
        <p:txBody>
          <a:bodyPr>
            <a:normAutofit/>
          </a:bodyPr>
          <a:lstStyle/>
          <a:p>
            <a:r>
              <a:rPr lang="en-GB" sz="3200" b="1" dirty="0">
                <a:solidFill>
                  <a:srgbClr val="F37421"/>
                </a:solidFill>
                <a:effectLst>
                  <a:outerShdw blurRad="38100" dist="38100" dir="2700000" algn="tl">
                    <a:srgbClr val="000000">
                      <a:alpha val="43137"/>
                    </a:srgbClr>
                  </a:outerShdw>
                </a:effectLst>
                <a:ea typeface="Calibri" panose="020F0502020204030204" pitchFamily="34" charset="0"/>
              </a:rPr>
              <a:t>IGEM/G/13 </a:t>
            </a:r>
            <a:r>
              <a:rPr lang="en-GB" sz="3200" b="1" dirty="0">
                <a:solidFill>
                  <a:srgbClr val="F37421"/>
                </a:solidFill>
                <a:effectLst>
                  <a:outerShdw blurRad="38100" dist="38100" dir="2700000" algn="tl">
                    <a:srgbClr val="000000">
                      <a:alpha val="43137"/>
                    </a:srgbClr>
                  </a:outerShdw>
                </a:effectLst>
              </a:rPr>
              <a:t>– Joint Investigation</a:t>
            </a:r>
          </a:p>
        </p:txBody>
      </p:sp>
      <p:sp>
        <p:nvSpPr>
          <p:cNvPr id="3" name="Content Placeholder 2"/>
          <p:cNvSpPr>
            <a:spLocks noGrp="1"/>
          </p:cNvSpPr>
          <p:nvPr>
            <p:ph idx="1"/>
          </p:nvPr>
        </p:nvSpPr>
        <p:spPr>
          <a:xfrm>
            <a:off x="-180528" y="1600201"/>
            <a:ext cx="8229600" cy="4525963"/>
          </a:xfrm>
        </p:spPr>
        <p:txBody>
          <a:bodyPr>
            <a:normAutofit/>
          </a:bodyPr>
          <a:lstStyle/>
          <a:p>
            <a:pPr marL="365125" indent="-365125" algn="ctr">
              <a:buNone/>
            </a:pPr>
            <a:r>
              <a:rPr lang="en-GB" sz="2800" dirty="0">
                <a:solidFill>
                  <a:schemeClr val="tx1"/>
                </a:solidFill>
                <a:effectLst>
                  <a:outerShdw blurRad="38100" dist="38100" dir="2700000" algn="tl">
                    <a:srgbClr val="000000">
                      <a:alpha val="43137"/>
                    </a:srgbClr>
                  </a:outerShdw>
                </a:effectLst>
              </a:rPr>
              <a:t>high operating load</a:t>
            </a:r>
          </a:p>
          <a:p>
            <a:pPr marL="365125" indent="-365125">
              <a:buNone/>
            </a:pPr>
            <a:r>
              <a:rPr lang="en-GB" sz="2400" b="0" dirty="0">
                <a:solidFill>
                  <a:schemeClr val="tx1"/>
                </a:solidFill>
                <a:effectLst>
                  <a:outerShdw blurRad="38100" dist="38100" dir="2700000" algn="tl">
                    <a:srgbClr val="000000">
                      <a:alpha val="43137"/>
                    </a:srgbClr>
                  </a:outerShdw>
                </a:effectLst>
              </a:rPr>
              <a:t>	This is the maximum operating load for the entire gas installation in the premises for a period of high demand. To replicate this, operate:</a:t>
            </a:r>
          </a:p>
          <a:p>
            <a:pPr marL="800100" marR="0" lvl="0" indent="-434975" algn="just" defTabSz="914400" rtl="0" eaLnBrk="1" fontAlgn="auto" latinLnBrk="0" hangingPunct="1">
              <a:lnSpc>
                <a:spcPct val="115000"/>
              </a:lnSpc>
              <a:spcBef>
                <a:spcPts val="0"/>
              </a:spcBef>
              <a:spcAft>
                <a:spcPts val="1000"/>
              </a:spcAft>
              <a:buClrTx/>
              <a:buSzTx/>
              <a:buFontTx/>
              <a:buNone/>
              <a:tabLst/>
              <a:defRPr/>
            </a:pPr>
            <a:r>
              <a:rPr lang="en-GB" sz="2400" b="0" dirty="0">
                <a:solidFill>
                  <a:schemeClr val="tx1"/>
                </a:solidFill>
                <a:effectLst>
                  <a:outerShdw blurRad="38100" dist="38100" dir="2700000" algn="tl">
                    <a:srgbClr val="000000">
                      <a:alpha val="43137"/>
                    </a:srgbClr>
                  </a:outerShdw>
                </a:effectLst>
              </a:rPr>
              <a:t>•	the highest output appliance (typically the boiler) at its maximum load. </a:t>
            </a:r>
            <a:r>
              <a:rPr kumimoji="0" lang="en-GB" sz="2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DIN-Bold"/>
                <a:ea typeface="+mn-ea"/>
              </a:rPr>
              <a:t>(For combination boilers, this will be hot water demand to taps, in which case operate all hot taps at full flow)</a:t>
            </a:r>
          </a:p>
          <a:p>
            <a:pPr marL="708025" indent="-361950">
              <a:buNone/>
            </a:pPr>
            <a:r>
              <a:rPr lang="en-GB" sz="2400" b="0" dirty="0">
                <a:solidFill>
                  <a:schemeClr val="tx1"/>
                </a:solidFill>
                <a:effectLst>
                  <a:outerShdw blurRad="38100" dist="38100" dir="2700000" algn="tl">
                    <a:srgbClr val="000000">
                      <a:alpha val="43137"/>
                    </a:srgbClr>
                  </a:outerShdw>
                </a:effectLst>
              </a:rPr>
              <a:t>•	and any other appliances at 50% load e.g. hob with 4 burners only 2 are lit.</a:t>
            </a:r>
          </a:p>
          <a:p>
            <a:pPr marL="0" indent="0">
              <a:buNone/>
            </a:pPr>
            <a:endParaRPr lang="en-GB" sz="1800" b="0" dirty="0">
              <a:solidFill>
                <a:schemeClr val="tx1"/>
              </a:solidFill>
            </a:endParaRPr>
          </a:p>
          <a:p>
            <a:pPr marL="0" indent="0" algn="ctr">
              <a:buNone/>
            </a:pPr>
            <a:endParaRPr lang="en-GB" sz="1800" b="0" dirty="0">
              <a:solidFill>
                <a:schemeClr val="tx1"/>
              </a:solidFill>
            </a:endParaRPr>
          </a:p>
        </p:txBody>
      </p:sp>
    </p:spTree>
    <p:extLst>
      <p:ext uri="{BB962C8B-B14F-4D97-AF65-F5344CB8AC3E}">
        <p14:creationId xmlns:p14="http://schemas.microsoft.com/office/powerpoint/2010/main" val="38364544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b="1" dirty="0">
                <a:solidFill>
                  <a:srgbClr val="F37421"/>
                </a:solidFill>
                <a:effectLst>
                  <a:outerShdw blurRad="38100" dist="38100" dir="2700000" algn="tl">
                    <a:srgbClr val="000000">
                      <a:alpha val="43137"/>
                    </a:srgbClr>
                  </a:outerShdw>
                </a:effectLst>
              </a:rPr>
              <a:t>LP Supply Pressure Working Group</a:t>
            </a:r>
            <a:br>
              <a:rPr lang="en-GB" sz="3200" b="1" dirty="0">
                <a:solidFill>
                  <a:srgbClr val="F37421"/>
                </a:solidFill>
                <a:effectLst>
                  <a:outerShdw blurRad="38100" dist="38100" dir="2700000" algn="tl">
                    <a:srgbClr val="000000">
                      <a:alpha val="43137"/>
                    </a:srgbClr>
                  </a:outerShdw>
                </a:effectLst>
              </a:rPr>
            </a:br>
            <a:r>
              <a:rPr lang="en-GB" sz="3200" b="1" dirty="0">
                <a:solidFill>
                  <a:srgbClr val="F37421"/>
                </a:solidFill>
                <a:effectLst>
                  <a:outerShdw blurRad="38100" dist="38100" dir="2700000" algn="tl">
                    <a:srgbClr val="000000">
                      <a:alpha val="43137"/>
                    </a:srgbClr>
                  </a:outerShdw>
                </a:effectLst>
              </a:rPr>
              <a:t>Industry Agreements</a:t>
            </a:r>
          </a:p>
        </p:txBody>
      </p:sp>
      <p:sp>
        <p:nvSpPr>
          <p:cNvPr id="3" name="Content Placeholder 2"/>
          <p:cNvSpPr>
            <a:spLocks noGrp="1"/>
          </p:cNvSpPr>
          <p:nvPr>
            <p:ph idx="1"/>
          </p:nvPr>
        </p:nvSpPr>
        <p:spPr>
          <a:xfrm>
            <a:off x="457200" y="1927373"/>
            <a:ext cx="8229600" cy="4525963"/>
          </a:xfrm>
        </p:spPr>
        <p:txBody>
          <a:bodyPr>
            <a:normAutofit/>
          </a:bodyPr>
          <a:lstStyle/>
          <a:p>
            <a:pPr marL="457200" indent="-457200">
              <a:buFont typeface="+mj-lt"/>
              <a:buAutoNum type="arabicPeriod"/>
            </a:pPr>
            <a:r>
              <a:rPr lang="en-GB" sz="2400" b="0" dirty="0">
                <a:solidFill>
                  <a:schemeClr val="tx1"/>
                </a:solidFill>
                <a:effectLst>
                  <a:outerShdw blurRad="38100" dist="38100" dir="2700000" algn="tl">
                    <a:srgbClr val="000000">
                      <a:alpha val="43137"/>
                    </a:srgbClr>
                  </a:outerShdw>
                </a:effectLst>
              </a:rPr>
              <a:t>Limit on the nominal gas load for domestic premises in kW</a:t>
            </a:r>
          </a:p>
          <a:p>
            <a:pPr marL="457200" indent="-457200">
              <a:buFont typeface="+mj-lt"/>
              <a:buAutoNum type="arabicPeriod"/>
            </a:pPr>
            <a:r>
              <a:rPr lang="en-GB" sz="2400" b="0" dirty="0">
                <a:solidFill>
                  <a:schemeClr val="tx1"/>
                </a:solidFill>
                <a:effectLst>
                  <a:outerShdw blurRad="38100" dist="38100" dir="2700000" algn="tl">
                    <a:srgbClr val="000000">
                      <a:alpha val="43137"/>
                    </a:srgbClr>
                  </a:outerShdw>
                </a:effectLst>
              </a:rPr>
              <a:t>Mutually agreed pressure test point</a:t>
            </a:r>
          </a:p>
          <a:p>
            <a:pPr marL="457200" indent="-457200">
              <a:buFont typeface="+mj-lt"/>
              <a:buAutoNum type="arabicPeriod"/>
            </a:pPr>
            <a:r>
              <a:rPr lang="en-GB" sz="2400" b="0" dirty="0">
                <a:solidFill>
                  <a:schemeClr val="tx1"/>
                </a:solidFill>
                <a:effectLst>
                  <a:outerShdw blurRad="38100" dist="38100" dir="2700000" algn="tl">
                    <a:srgbClr val="000000">
                      <a:alpha val="43137"/>
                    </a:srgbClr>
                  </a:outerShdw>
                </a:effectLst>
              </a:rPr>
              <a:t>Harmonised procedures for installing appliances covering:</a:t>
            </a:r>
          </a:p>
          <a:p>
            <a:pPr marL="857250" lvl="1" indent="-457200">
              <a:buFont typeface="Arial" panose="020B0604020202020204" pitchFamily="34" charset="0"/>
              <a:buChar char="•"/>
            </a:pPr>
            <a:r>
              <a:rPr lang="en-GB" sz="2400" b="0" dirty="0">
                <a:solidFill>
                  <a:schemeClr val="tx1"/>
                </a:solidFill>
                <a:effectLst>
                  <a:outerShdw blurRad="38100" dist="38100" dir="2700000" algn="tl">
                    <a:srgbClr val="000000">
                      <a:alpha val="43137"/>
                    </a:srgbClr>
                  </a:outerShdw>
                </a:effectLst>
              </a:rPr>
              <a:t>pre-</a:t>
            </a:r>
            <a:r>
              <a:rPr lang="en-GB" sz="2400" dirty="0">
                <a:solidFill>
                  <a:schemeClr val="tx1"/>
                </a:solidFill>
                <a:effectLst>
                  <a:outerShdw blurRad="38100" dist="38100" dir="2700000" algn="tl">
                    <a:srgbClr val="000000">
                      <a:alpha val="43137"/>
                    </a:srgbClr>
                  </a:outerShdw>
                </a:effectLst>
              </a:rPr>
              <a:t>installation</a:t>
            </a:r>
          </a:p>
          <a:p>
            <a:pPr marL="857250" lvl="1" indent="-457200">
              <a:buFont typeface="Arial" panose="020B0604020202020204" pitchFamily="34" charset="0"/>
              <a:buChar char="•"/>
            </a:pPr>
            <a:r>
              <a:rPr lang="en-GB" sz="2400" b="0" dirty="0">
                <a:solidFill>
                  <a:schemeClr val="tx1"/>
                </a:solidFill>
                <a:effectLst>
                  <a:outerShdw blurRad="38100" dist="38100" dir="2700000" algn="tl">
                    <a:srgbClr val="000000">
                      <a:alpha val="43137"/>
                    </a:srgbClr>
                  </a:outerShdw>
                </a:effectLst>
              </a:rPr>
              <a:t>commissioning</a:t>
            </a:r>
          </a:p>
          <a:p>
            <a:pPr marL="857250" lvl="1" indent="-457200">
              <a:buFont typeface="Arial" panose="020B0604020202020204" pitchFamily="34" charset="0"/>
              <a:buChar char="•"/>
            </a:pPr>
            <a:r>
              <a:rPr lang="en-GB" sz="2400" b="0" dirty="0">
                <a:solidFill>
                  <a:schemeClr val="tx1"/>
                </a:solidFill>
                <a:effectLst>
                  <a:outerShdw blurRad="38100" dist="38100" dir="2700000" algn="tl">
                    <a:srgbClr val="000000">
                      <a:alpha val="43137"/>
                    </a:srgbClr>
                  </a:outerShdw>
                </a:effectLst>
              </a:rPr>
              <a:t>post commissioning</a:t>
            </a:r>
          </a:p>
          <a:p>
            <a:pPr marL="457200" indent="-457200">
              <a:buFont typeface="+mj-lt"/>
              <a:buAutoNum type="arabicPeriod"/>
            </a:pPr>
            <a:r>
              <a:rPr lang="en-GB" sz="2400" b="0" dirty="0">
                <a:solidFill>
                  <a:schemeClr val="tx1"/>
                </a:solidFill>
                <a:effectLst>
                  <a:outerShdw blurRad="38100" dist="38100" dir="2700000" algn="tl">
                    <a:srgbClr val="000000">
                      <a:alpha val="43137"/>
                    </a:srgbClr>
                  </a:outerShdw>
                </a:effectLst>
              </a:rPr>
              <a:t>Procedures for responding to reports of low pressure supply</a:t>
            </a:r>
          </a:p>
          <a:p>
            <a:pPr marL="457200" indent="-457200">
              <a:buFont typeface="+mj-lt"/>
              <a:buAutoNum type="arabicPeriod"/>
            </a:pPr>
            <a:r>
              <a:rPr lang="en-GB" sz="2400" b="0" dirty="0">
                <a:solidFill>
                  <a:schemeClr val="tx1"/>
                </a:solidFill>
                <a:effectLst>
                  <a:outerShdw blurRad="38100" dist="38100" dir="2700000" algn="tl">
                    <a:srgbClr val="000000">
                      <a:alpha val="43137"/>
                    </a:srgbClr>
                  </a:outerShdw>
                </a:effectLst>
              </a:rPr>
              <a:t>Methodology for reporting low pressure supply</a:t>
            </a:r>
          </a:p>
          <a:p>
            <a:pPr marL="457200" indent="-457200">
              <a:buFont typeface="+mj-lt"/>
              <a:buAutoNum type="arabicPeriod"/>
            </a:pPr>
            <a:r>
              <a:rPr lang="en-GB" sz="2400" b="0" dirty="0">
                <a:solidFill>
                  <a:schemeClr val="tx1"/>
                </a:solidFill>
                <a:effectLst>
                  <a:outerShdw blurRad="38100" dist="38100" dir="2700000" algn="tl">
                    <a:srgbClr val="000000">
                      <a:alpha val="43137"/>
                    </a:srgbClr>
                  </a:outerShdw>
                </a:effectLst>
              </a:rPr>
              <a:t>Common approach for investigating low pressure supply</a:t>
            </a:r>
          </a:p>
        </p:txBody>
      </p:sp>
    </p:spTree>
    <p:extLst>
      <p:ext uri="{BB962C8B-B14F-4D97-AF65-F5344CB8AC3E}">
        <p14:creationId xmlns:p14="http://schemas.microsoft.com/office/powerpoint/2010/main" val="32781242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8927"/>
            <a:ext cx="8229600" cy="940965"/>
          </a:xfrm>
        </p:spPr>
        <p:txBody>
          <a:bodyPr>
            <a:normAutofit/>
          </a:bodyPr>
          <a:lstStyle/>
          <a:p>
            <a:r>
              <a:rPr lang="en-GB" sz="3200" b="1" dirty="0">
                <a:solidFill>
                  <a:srgbClr val="F37421"/>
                </a:solidFill>
                <a:effectLst>
                  <a:outerShdw blurRad="38100" dist="38100" dir="2700000" algn="tl">
                    <a:srgbClr val="000000">
                      <a:alpha val="43137"/>
                    </a:srgbClr>
                  </a:outerShdw>
                </a:effectLst>
                <a:ea typeface="Calibri" panose="020F0502020204030204" pitchFamily="34" charset="0"/>
              </a:rPr>
              <a:t>IGEM/G/13 </a:t>
            </a:r>
            <a:r>
              <a:rPr lang="en-GB" sz="3200" b="1" dirty="0">
                <a:solidFill>
                  <a:srgbClr val="F37421"/>
                </a:solidFill>
                <a:effectLst>
                  <a:outerShdw blurRad="38100" dist="38100" dir="2700000" algn="tl">
                    <a:srgbClr val="000000">
                      <a:alpha val="43137"/>
                    </a:srgbClr>
                  </a:outerShdw>
                </a:effectLst>
              </a:rPr>
              <a:t>– Joint Investigation</a:t>
            </a:r>
            <a:endParaRPr lang="en-GB" sz="3200" b="1" dirty="0"/>
          </a:p>
        </p:txBody>
      </p:sp>
      <p:sp>
        <p:nvSpPr>
          <p:cNvPr id="3" name="Content Placeholder 2"/>
          <p:cNvSpPr>
            <a:spLocks noGrp="1"/>
          </p:cNvSpPr>
          <p:nvPr>
            <p:ph idx="1"/>
          </p:nvPr>
        </p:nvSpPr>
        <p:spPr>
          <a:xfrm>
            <a:off x="179512" y="1196752"/>
            <a:ext cx="8229600" cy="4857404"/>
          </a:xfrm>
        </p:spPr>
        <p:txBody>
          <a:bodyPr>
            <a:normAutofit fontScale="62500" lnSpcReduction="20000"/>
          </a:bodyPr>
          <a:lstStyle/>
          <a:p>
            <a:pPr marL="0" indent="0">
              <a:lnSpc>
                <a:spcPct val="120000"/>
              </a:lnSpc>
              <a:buNone/>
            </a:pPr>
            <a:r>
              <a:rPr lang="en-GB" sz="3800" i="1" dirty="0">
                <a:solidFill>
                  <a:schemeClr val="tx1"/>
                </a:solidFill>
                <a:effectLst>
                  <a:outerShdw blurRad="38100" dist="38100" dir="2700000" algn="tl">
                    <a:srgbClr val="000000">
                      <a:alpha val="43137"/>
                    </a:srgbClr>
                  </a:outerShdw>
                </a:effectLst>
              </a:rPr>
              <a:t>Continued</a:t>
            </a:r>
          </a:p>
          <a:p>
            <a:pPr marL="0" indent="0">
              <a:lnSpc>
                <a:spcPct val="120000"/>
              </a:lnSpc>
              <a:buNone/>
            </a:pPr>
            <a:r>
              <a:rPr lang="en-GB" sz="3800" dirty="0">
                <a:solidFill>
                  <a:schemeClr val="tx1"/>
                </a:solidFill>
                <a:effectLst>
                  <a:outerShdw blurRad="38100" dist="38100" dir="2700000" algn="tl">
                    <a:srgbClr val="000000">
                      <a:alpha val="43137"/>
                    </a:srgbClr>
                  </a:outerShdw>
                </a:effectLst>
              </a:rPr>
              <a:t>high operating load:  </a:t>
            </a:r>
            <a:r>
              <a:rPr lang="en-GB" sz="3800" b="0" dirty="0">
                <a:solidFill>
                  <a:schemeClr val="tx1"/>
                </a:solidFill>
                <a:effectLst>
                  <a:outerShdw blurRad="38100" dist="38100" dir="2700000" algn="tl">
                    <a:srgbClr val="000000">
                      <a:alpha val="43137"/>
                    </a:srgbClr>
                  </a:outerShdw>
                </a:effectLst>
              </a:rPr>
              <a:t>This is the maximum operating load for the entire gas installation in the premises for a period of high demand</a:t>
            </a:r>
          </a:p>
          <a:p>
            <a:pPr marL="1257300" indent="-1257300">
              <a:lnSpc>
                <a:spcPct val="120000"/>
              </a:lnSpc>
              <a:buNone/>
            </a:pPr>
            <a:r>
              <a:rPr lang="en-GB" sz="3800" dirty="0">
                <a:solidFill>
                  <a:schemeClr val="tx1"/>
                </a:solidFill>
                <a:effectLst>
                  <a:outerShdw blurRad="38100" dist="38100" dir="2700000" algn="tl">
                    <a:srgbClr val="000000">
                      <a:alpha val="43137"/>
                    </a:srgbClr>
                  </a:outerShdw>
                </a:effectLst>
              </a:rPr>
              <a:t>Note 1:</a:t>
            </a:r>
            <a:r>
              <a:rPr lang="en-GB" sz="3800" b="0" dirty="0">
                <a:solidFill>
                  <a:schemeClr val="tx1"/>
                </a:solidFill>
                <a:effectLst>
                  <a:outerShdw blurRad="38100" dist="38100" dir="2700000" algn="tl">
                    <a:srgbClr val="000000">
                      <a:alpha val="43137"/>
                    </a:srgbClr>
                  </a:outerShdw>
                </a:effectLst>
              </a:rPr>
              <a:t>	Providing the RGE, with the appropriate competence is present on site, allow the appliance(s) to be set up to operate in their commissioning mode</a:t>
            </a:r>
          </a:p>
          <a:p>
            <a:pPr marL="1257300" indent="-1257300">
              <a:lnSpc>
                <a:spcPct val="120000"/>
              </a:lnSpc>
              <a:buNone/>
            </a:pPr>
            <a:r>
              <a:rPr lang="en-GB" sz="3800" dirty="0">
                <a:solidFill>
                  <a:schemeClr val="tx1"/>
                </a:solidFill>
                <a:effectLst>
                  <a:outerShdw blurRad="38100" dist="38100" dir="2700000" algn="tl">
                    <a:srgbClr val="000000">
                      <a:alpha val="43137"/>
                    </a:srgbClr>
                  </a:outerShdw>
                </a:effectLst>
              </a:rPr>
              <a:t>Note 2:</a:t>
            </a:r>
            <a:r>
              <a:rPr lang="en-GB" sz="3800" b="0" dirty="0">
                <a:solidFill>
                  <a:schemeClr val="tx1"/>
                </a:solidFill>
                <a:effectLst>
                  <a:outerShdw blurRad="38100" dist="38100" dir="2700000" algn="tl">
                    <a:srgbClr val="000000">
                      <a:alpha val="43137"/>
                    </a:srgbClr>
                  </a:outerShdw>
                </a:effectLst>
              </a:rPr>
              <a:t>	Modulating gas boilers will operate periodically at maximum output, in normal use, e.g., when heating the house from cold, or combis drawing large hot water flow rates, such as multiple showers/baths being used simultaneously</a:t>
            </a:r>
            <a:endParaRPr lang="en-GB" sz="3100" b="0" dirty="0">
              <a:solidFill>
                <a:schemeClr val="tx1"/>
              </a:solidFill>
              <a:effectLst>
                <a:outerShdw blurRad="38100" dist="38100" dir="2700000" algn="tl">
                  <a:srgbClr val="000000">
                    <a:alpha val="43137"/>
                  </a:srgbClr>
                </a:outerShdw>
              </a:effectLst>
            </a:endParaRPr>
          </a:p>
          <a:p>
            <a:pPr marL="0" indent="0">
              <a:buNone/>
            </a:pPr>
            <a:endParaRPr lang="en-GB" sz="1800" b="0" dirty="0">
              <a:solidFill>
                <a:schemeClr val="tx1"/>
              </a:solidFill>
            </a:endParaRPr>
          </a:p>
          <a:p>
            <a:pPr>
              <a:buFont typeface="Arial" panose="020B0604020202020204" pitchFamily="34" charset="0"/>
              <a:buChar char="•"/>
            </a:pPr>
            <a:endParaRPr lang="en-GB" sz="1800" b="0" dirty="0">
              <a:solidFill>
                <a:schemeClr val="tx1"/>
              </a:solidFill>
            </a:endParaRPr>
          </a:p>
          <a:p>
            <a:pPr marL="0" indent="0" algn="ctr">
              <a:buNone/>
            </a:pPr>
            <a:endParaRPr lang="en-GB" sz="1800" b="0" dirty="0">
              <a:solidFill>
                <a:schemeClr val="tx1"/>
              </a:solidFill>
            </a:endParaRPr>
          </a:p>
        </p:txBody>
      </p:sp>
    </p:spTree>
    <p:extLst>
      <p:ext uri="{BB962C8B-B14F-4D97-AF65-F5344CB8AC3E}">
        <p14:creationId xmlns:p14="http://schemas.microsoft.com/office/powerpoint/2010/main" val="219002757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59"/>
            <a:ext cx="8229600" cy="868957"/>
          </a:xfrm>
        </p:spPr>
        <p:txBody>
          <a:bodyPr>
            <a:normAutofit/>
          </a:bodyPr>
          <a:lstStyle/>
          <a:p>
            <a:r>
              <a:rPr lang="en-GB" sz="3200" b="1" dirty="0">
                <a:solidFill>
                  <a:srgbClr val="F37421"/>
                </a:solidFill>
                <a:effectLst>
                  <a:outerShdw blurRad="38100" dist="38100" dir="2700000" algn="tl">
                    <a:srgbClr val="000000">
                      <a:alpha val="43137"/>
                    </a:srgbClr>
                  </a:outerShdw>
                </a:effectLst>
                <a:ea typeface="Calibri" panose="020F0502020204030204" pitchFamily="34" charset="0"/>
              </a:rPr>
              <a:t>IGEM/G/13 </a:t>
            </a:r>
            <a:r>
              <a:rPr lang="en-GB" sz="3200" b="1" dirty="0">
                <a:solidFill>
                  <a:srgbClr val="F37421"/>
                </a:solidFill>
                <a:effectLst>
                  <a:outerShdw blurRad="38100" dist="38100" dir="2700000" algn="tl">
                    <a:srgbClr val="000000">
                      <a:alpha val="43137"/>
                    </a:srgbClr>
                  </a:outerShdw>
                </a:effectLst>
              </a:rPr>
              <a:t>– Joint Investigation</a:t>
            </a:r>
            <a:endParaRPr lang="en-GB" sz="3200" b="1" dirty="0"/>
          </a:p>
        </p:txBody>
      </p:sp>
      <p:sp>
        <p:nvSpPr>
          <p:cNvPr id="3" name="Content Placeholder 2"/>
          <p:cNvSpPr>
            <a:spLocks noGrp="1"/>
          </p:cNvSpPr>
          <p:nvPr>
            <p:ph idx="1"/>
          </p:nvPr>
        </p:nvSpPr>
        <p:spPr>
          <a:xfrm>
            <a:off x="179512" y="1196752"/>
            <a:ext cx="8229600" cy="4857404"/>
          </a:xfrm>
        </p:spPr>
        <p:txBody>
          <a:bodyPr>
            <a:normAutofit/>
          </a:bodyPr>
          <a:lstStyle/>
          <a:p>
            <a:pPr marL="0" indent="0">
              <a:buNone/>
            </a:pPr>
            <a:r>
              <a:rPr lang="en-GB" sz="2400" i="1" dirty="0">
                <a:solidFill>
                  <a:schemeClr val="tx1"/>
                </a:solidFill>
                <a:effectLst>
                  <a:outerShdw blurRad="38100" dist="38100" dir="2700000" algn="tl">
                    <a:srgbClr val="000000">
                      <a:alpha val="43137"/>
                    </a:srgbClr>
                  </a:outerShdw>
                </a:effectLst>
              </a:rPr>
              <a:t>Continued</a:t>
            </a:r>
          </a:p>
          <a:p>
            <a:pPr marL="0" indent="0">
              <a:buNone/>
            </a:pPr>
            <a:r>
              <a:rPr lang="en-GB" sz="2400" dirty="0">
                <a:solidFill>
                  <a:schemeClr val="tx1"/>
                </a:solidFill>
                <a:effectLst>
                  <a:outerShdw blurRad="38100" dist="38100" dir="2700000" algn="tl">
                    <a:srgbClr val="000000">
                      <a:alpha val="43137"/>
                    </a:srgbClr>
                  </a:outerShdw>
                </a:effectLst>
              </a:rPr>
              <a:t>high operating load:  </a:t>
            </a:r>
            <a:r>
              <a:rPr lang="en-GB" sz="2400" b="0" dirty="0">
                <a:solidFill>
                  <a:schemeClr val="tx1"/>
                </a:solidFill>
                <a:effectLst>
                  <a:outerShdw blurRad="38100" dist="38100" dir="2700000" algn="tl">
                    <a:srgbClr val="000000">
                      <a:alpha val="43137"/>
                    </a:srgbClr>
                  </a:outerShdw>
                </a:effectLst>
              </a:rPr>
              <a:t>This is the maximum operating load for the entire gas installation in the premises for a period of high demand</a:t>
            </a:r>
          </a:p>
          <a:p>
            <a:pPr marL="1257300" indent="-1257300">
              <a:buNone/>
            </a:pPr>
            <a:r>
              <a:rPr lang="en-GB" sz="2400" dirty="0">
                <a:solidFill>
                  <a:schemeClr val="tx1"/>
                </a:solidFill>
                <a:effectLst>
                  <a:outerShdw blurRad="38100" dist="38100" dir="2700000" algn="tl">
                    <a:srgbClr val="000000">
                      <a:alpha val="43137"/>
                    </a:srgbClr>
                  </a:outerShdw>
                </a:effectLst>
              </a:rPr>
              <a:t>Note 3:</a:t>
            </a:r>
            <a:r>
              <a:rPr lang="en-GB" sz="2400" b="0" dirty="0">
                <a:solidFill>
                  <a:schemeClr val="tx1"/>
                </a:solidFill>
                <a:effectLst>
                  <a:outerShdw blurRad="38100" dist="38100" dir="2700000" algn="tl">
                    <a:srgbClr val="000000">
                      <a:alpha val="43137"/>
                    </a:srgbClr>
                  </a:outerShdw>
                </a:effectLst>
              </a:rPr>
              <a:t>	For appliances with variable rating, they are only to be operated at the agreed or set load for the installation</a:t>
            </a:r>
          </a:p>
          <a:p>
            <a:pPr marL="1257300" indent="-1257300">
              <a:buNone/>
            </a:pPr>
            <a:r>
              <a:rPr lang="en-GB" sz="2400" dirty="0">
                <a:solidFill>
                  <a:schemeClr val="tx1"/>
                </a:solidFill>
                <a:effectLst>
                  <a:outerShdw blurRad="38100" dist="38100" dir="2700000" algn="tl">
                    <a:srgbClr val="000000">
                      <a:alpha val="43137"/>
                    </a:srgbClr>
                  </a:outerShdw>
                </a:effectLst>
              </a:rPr>
              <a:t>Note 4:</a:t>
            </a:r>
            <a:r>
              <a:rPr lang="en-GB" sz="2400" b="0" dirty="0">
                <a:solidFill>
                  <a:schemeClr val="tx1"/>
                </a:solidFill>
                <a:effectLst>
                  <a:outerShdw blurRad="38100" dist="38100" dir="2700000" algn="tl">
                    <a:srgbClr val="000000">
                      <a:alpha val="43137"/>
                    </a:srgbClr>
                  </a:outerShdw>
                </a:effectLst>
              </a:rPr>
              <a:t>	Lower pressures may be experienced under winter or maintenance conditions</a:t>
            </a:r>
            <a:endParaRPr lang="en-GB" sz="2400" b="0" dirty="0">
              <a:solidFill>
                <a:srgbClr val="FF0000"/>
              </a:solidFill>
              <a:effectLst>
                <a:outerShdw blurRad="38100" dist="38100" dir="2700000" algn="tl">
                  <a:srgbClr val="000000">
                    <a:alpha val="43137"/>
                  </a:srgbClr>
                </a:outerShdw>
              </a:effectLst>
            </a:endParaRPr>
          </a:p>
          <a:p>
            <a:pPr marL="1257300" indent="-1257300">
              <a:buNone/>
            </a:pPr>
            <a:r>
              <a:rPr lang="en-GB" sz="2400" dirty="0">
                <a:solidFill>
                  <a:schemeClr val="tx1"/>
                </a:solidFill>
                <a:effectLst>
                  <a:outerShdw blurRad="38100" dist="38100" dir="2700000" algn="tl">
                    <a:srgbClr val="000000">
                      <a:alpha val="43137"/>
                    </a:srgbClr>
                  </a:outerShdw>
                </a:effectLst>
              </a:rPr>
              <a:t>Note 5:</a:t>
            </a:r>
            <a:r>
              <a:rPr lang="en-GB" sz="2400" b="0" dirty="0">
                <a:solidFill>
                  <a:schemeClr val="tx1"/>
                </a:solidFill>
                <a:effectLst>
                  <a:outerShdw blurRad="38100" dist="38100" dir="2700000" algn="tl">
                    <a:srgbClr val="000000">
                      <a:alpha val="43137"/>
                    </a:srgbClr>
                  </a:outerShdw>
                </a:effectLst>
              </a:rPr>
              <a:t>	Where poor pressure has been reported by the RGE and the ESP attends site then this procedure is to be undertaken in cooperation with the ESP</a:t>
            </a:r>
            <a:endParaRPr lang="en-GB" sz="1800" b="0" dirty="0">
              <a:solidFill>
                <a:srgbClr val="FF0000"/>
              </a:solidFill>
            </a:endParaRPr>
          </a:p>
          <a:p>
            <a:pPr>
              <a:buFont typeface="Arial" panose="020B0604020202020204" pitchFamily="34" charset="0"/>
              <a:buChar char="•"/>
            </a:pPr>
            <a:endParaRPr lang="en-GB" sz="1800" b="0" dirty="0">
              <a:solidFill>
                <a:schemeClr val="tx1"/>
              </a:solidFill>
            </a:endParaRPr>
          </a:p>
          <a:p>
            <a:pPr marL="0" indent="0" algn="ctr">
              <a:buNone/>
            </a:pPr>
            <a:endParaRPr lang="en-GB" sz="1800" b="0" dirty="0">
              <a:solidFill>
                <a:schemeClr val="tx1"/>
              </a:solidFill>
            </a:endParaRPr>
          </a:p>
        </p:txBody>
      </p:sp>
    </p:spTree>
    <p:extLst>
      <p:ext uri="{BB962C8B-B14F-4D97-AF65-F5344CB8AC3E}">
        <p14:creationId xmlns:p14="http://schemas.microsoft.com/office/powerpoint/2010/main" val="225898741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5223"/>
            <a:ext cx="8229600" cy="724941"/>
          </a:xfrm>
        </p:spPr>
        <p:txBody>
          <a:bodyPr>
            <a:normAutofit/>
          </a:bodyPr>
          <a:lstStyle/>
          <a:p>
            <a:r>
              <a:rPr kumimoji="0" lang="en-GB" sz="3200" b="1" i="0" u="none" strike="noStrike" kern="1200" cap="none" spc="0" normalizeH="0" baseline="0" noProof="0" dirty="0">
                <a:ln>
                  <a:noFill/>
                </a:ln>
                <a:solidFill>
                  <a:srgbClr val="F37421"/>
                </a:solidFill>
                <a:effectLst>
                  <a:outerShdw blurRad="38100" dist="38100" dir="2700000" algn="tl">
                    <a:srgbClr val="000000">
                      <a:alpha val="43137"/>
                    </a:srgbClr>
                  </a:outerShdw>
                </a:effectLst>
                <a:uLnTx/>
                <a:uFillTx/>
                <a:ea typeface="Calibri" panose="020F0502020204030204" pitchFamily="34" charset="0"/>
              </a:rPr>
              <a:t>IGEM/G/13 </a:t>
            </a:r>
            <a:r>
              <a:rPr kumimoji="0" lang="en-GB" sz="3200" b="1" i="0" u="none" strike="noStrike" kern="1200" cap="none" spc="0" normalizeH="0" baseline="0" noProof="0" dirty="0">
                <a:ln>
                  <a:noFill/>
                </a:ln>
                <a:solidFill>
                  <a:srgbClr val="F37421"/>
                </a:solidFill>
                <a:effectLst>
                  <a:outerShdw blurRad="38100" dist="38100" dir="2700000" algn="tl">
                    <a:srgbClr val="000000">
                      <a:alpha val="43137"/>
                    </a:srgbClr>
                  </a:outerShdw>
                </a:effectLst>
                <a:uLnTx/>
                <a:uFillTx/>
              </a:rPr>
              <a:t>– Joint Investigation</a:t>
            </a:r>
            <a:endParaRPr lang="en-GB" sz="3200" b="1" dirty="0">
              <a:solidFill>
                <a:srgbClr val="F3742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79512" y="1633660"/>
            <a:ext cx="8229600" cy="5035700"/>
          </a:xfrm>
        </p:spPr>
        <p:txBody>
          <a:bodyPr>
            <a:normAutofit/>
          </a:bodyPr>
          <a:lstStyle/>
          <a:p>
            <a:pPr marL="0" indent="0" algn="just">
              <a:buNone/>
            </a:pPr>
            <a:r>
              <a:rPr lang="en-GB" sz="2400" b="0" dirty="0">
                <a:solidFill>
                  <a:schemeClr val="tx1"/>
                </a:solidFill>
                <a:effectLst>
                  <a:outerShdw blurRad="38100" dist="38100" dir="2700000" algn="tl">
                    <a:srgbClr val="000000">
                      <a:alpha val="43137"/>
                    </a:srgbClr>
                  </a:outerShdw>
                </a:effectLst>
              </a:rPr>
              <a:t>In the case where pressures are found to be operating within the range of not less than 18.5 mbar and not exceeding 23mbar on the outlet of the meter, arrangements are deemed to be fully satisfactory</a:t>
            </a:r>
          </a:p>
          <a:p>
            <a:pPr marL="0" indent="0" algn="just">
              <a:buNone/>
            </a:pPr>
            <a:endParaRPr lang="en-GB" sz="2400" b="0" dirty="0">
              <a:solidFill>
                <a:schemeClr val="tx1"/>
              </a:solidFill>
              <a:effectLst>
                <a:outerShdw blurRad="38100" dist="38100" dir="2700000" algn="tl">
                  <a:srgbClr val="000000">
                    <a:alpha val="43137"/>
                  </a:srgbClr>
                </a:outerShdw>
              </a:effectLst>
            </a:endParaRPr>
          </a:p>
          <a:p>
            <a:pPr marL="0" indent="0" algn="just">
              <a:buNone/>
            </a:pPr>
            <a:r>
              <a:rPr lang="en-GB" sz="2400" b="0" dirty="0">
                <a:solidFill>
                  <a:schemeClr val="tx1"/>
                </a:solidFill>
                <a:effectLst>
                  <a:outerShdw blurRad="38100" dist="38100" dir="2700000" algn="tl">
                    <a:srgbClr val="000000">
                      <a:alpha val="43137"/>
                    </a:srgbClr>
                  </a:outerShdw>
                </a:effectLst>
              </a:rPr>
              <a:t>Any low pressure issues may then be associated with downstream pipework or the boiler/appliance</a:t>
            </a:r>
          </a:p>
          <a:p>
            <a:pPr marL="708025" indent="-708025" algn="just">
              <a:buNone/>
            </a:pPr>
            <a:endParaRPr lang="en-GB" sz="2400" b="0" dirty="0">
              <a:solidFill>
                <a:schemeClr val="tx1"/>
              </a:solidFill>
              <a:effectLst>
                <a:outerShdw blurRad="38100" dist="38100" dir="2700000" algn="tl">
                  <a:srgbClr val="000000">
                    <a:alpha val="43137"/>
                  </a:srgbClr>
                </a:outerShdw>
              </a:effectLst>
            </a:endParaRPr>
          </a:p>
          <a:p>
            <a:pPr marL="0" indent="0" algn="just">
              <a:buNone/>
            </a:pPr>
            <a:r>
              <a:rPr lang="en-GB" sz="2400" b="0" dirty="0">
                <a:solidFill>
                  <a:schemeClr val="tx1"/>
                </a:solidFill>
                <a:effectLst>
                  <a:outerShdw blurRad="38100" dist="38100" dir="2700000" algn="tl">
                    <a:srgbClr val="000000">
                      <a:alpha val="43137"/>
                    </a:srgbClr>
                  </a:outerShdw>
                </a:effectLst>
              </a:rPr>
              <a:t>Table 1 below summarises a range of scenarios, indicating where further investigation is required and, in certain cases, the areas in which any investigation may focus</a:t>
            </a:r>
          </a:p>
          <a:p>
            <a:pPr marL="0" indent="0" algn="ctr">
              <a:buNone/>
            </a:pPr>
            <a:endParaRPr lang="en-GB" sz="2400" b="0" dirty="0">
              <a:solidFill>
                <a:schemeClr val="tx1"/>
              </a:solidFill>
            </a:endParaRPr>
          </a:p>
        </p:txBody>
      </p:sp>
    </p:spTree>
    <p:extLst>
      <p:ext uri="{BB962C8B-B14F-4D97-AF65-F5344CB8AC3E}">
        <p14:creationId xmlns:p14="http://schemas.microsoft.com/office/powerpoint/2010/main" val="103591617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5C58F7B4-3167-BDB1-F9DA-2E5879494C08}"/>
              </a:ext>
            </a:extLst>
          </p:cNvPr>
          <p:cNvGraphicFramePr>
            <a:graphicFrameLocks noGrp="1"/>
          </p:cNvGraphicFramePr>
          <p:nvPr>
            <p:extLst>
              <p:ext uri="{D42A27DB-BD31-4B8C-83A1-F6EECF244321}">
                <p14:modId xmlns:p14="http://schemas.microsoft.com/office/powerpoint/2010/main" val="1314960336"/>
              </p:ext>
            </p:extLst>
          </p:nvPr>
        </p:nvGraphicFramePr>
        <p:xfrm>
          <a:off x="683568" y="548680"/>
          <a:ext cx="5832648" cy="5577483"/>
        </p:xfrm>
        <a:graphic>
          <a:graphicData uri="http://schemas.openxmlformats.org/drawingml/2006/table">
            <a:tbl>
              <a:tblPr firstRow="1" firstCol="1" bandRow="1">
                <a:tableStyleId>{5C22544A-7EE6-4342-B048-85BDC9FD1C3A}</a:tableStyleId>
              </a:tblPr>
              <a:tblGrid>
                <a:gridCol w="948730">
                  <a:extLst>
                    <a:ext uri="{9D8B030D-6E8A-4147-A177-3AD203B41FA5}">
                      <a16:colId xmlns:a16="http://schemas.microsoft.com/office/drawing/2014/main" val="2254561144"/>
                    </a:ext>
                  </a:extLst>
                </a:gridCol>
                <a:gridCol w="965614">
                  <a:extLst>
                    <a:ext uri="{9D8B030D-6E8A-4147-A177-3AD203B41FA5}">
                      <a16:colId xmlns:a16="http://schemas.microsoft.com/office/drawing/2014/main" val="1739601755"/>
                    </a:ext>
                  </a:extLst>
                </a:gridCol>
                <a:gridCol w="1012369">
                  <a:extLst>
                    <a:ext uri="{9D8B030D-6E8A-4147-A177-3AD203B41FA5}">
                      <a16:colId xmlns:a16="http://schemas.microsoft.com/office/drawing/2014/main" val="998831140"/>
                    </a:ext>
                  </a:extLst>
                </a:gridCol>
                <a:gridCol w="2905935">
                  <a:extLst>
                    <a:ext uri="{9D8B030D-6E8A-4147-A177-3AD203B41FA5}">
                      <a16:colId xmlns:a16="http://schemas.microsoft.com/office/drawing/2014/main" val="3281365018"/>
                    </a:ext>
                  </a:extLst>
                </a:gridCol>
              </a:tblGrid>
              <a:tr h="682746">
                <a:tc>
                  <a:txBody>
                    <a:bodyPr/>
                    <a:lstStyle/>
                    <a:p>
                      <a:pPr algn="ctr"/>
                      <a:r>
                        <a:rPr lang="en-GB" sz="600">
                          <a:effectLst/>
                        </a:rPr>
                        <a:t>Reference </a:t>
                      </a:r>
                      <a:endParaRPr lang="en-GB" sz="600">
                        <a:effectLst/>
                        <a:latin typeface="Verdana" panose="020B0604030504040204" pitchFamily="34" charset="0"/>
                        <a:ea typeface="Times New Roman" panose="02020603050405020304" pitchFamily="18" charset="0"/>
                        <a:cs typeface="Times New Roman" panose="02020603050405020304" pitchFamily="18" charset="0"/>
                      </a:endParaRPr>
                    </a:p>
                  </a:txBody>
                  <a:tcPr marL="37775" marR="37775" marT="0" marB="0" anchor="ctr"/>
                </a:tc>
                <a:tc>
                  <a:txBody>
                    <a:bodyPr/>
                    <a:lstStyle/>
                    <a:p>
                      <a:pPr algn="ctr"/>
                      <a:r>
                        <a:rPr lang="en-GB" sz="600">
                          <a:effectLst/>
                        </a:rPr>
                        <a:t>Working Pressure at the outlet of the ECV mbar</a:t>
                      </a:r>
                      <a:endParaRPr lang="en-GB" sz="600">
                        <a:effectLst/>
                        <a:latin typeface="Verdana" panose="020B0604030504040204" pitchFamily="34" charset="0"/>
                        <a:ea typeface="Times New Roman" panose="02020603050405020304" pitchFamily="18" charset="0"/>
                        <a:cs typeface="Times New Roman" panose="02020603050405020304" pitchFamily="18" charset="0"/>
                      </a:endParaRPr>
                    </a:p>
                  </a:txBody>
                  <a:tcPr marL="37775" marR="37775" marT="0" marB="0" anchor="ctr"/>
                </a:tc>
                <a:tc>
                  <a:txBody>
                    <a:bodyPr/>
                    <a:lstStyle/>
                    <a:p>
                      <a:pPr algn="ctr"/>
                      <a:r>
                        <a:rPr lang="en-GB" sz="600">
                          <a:effectLst/>
                        </a:rPr>
                        <a:t>Working Pressure at the outlet of the meter</a:t>
                      </a:r>
                    </a:p>
                    <a:p>
                      <a:pPr algn="ctr"/>
                      <a:r>
                        <a:rPr lang="en-GB" sz="600">
                          <a:effectLst/>
                        </a:rPr>
                        <a:t>mbar</a:t>
                      </a:r>
                      <a:endParaRPr lang="en-GB" sz="600">
                        <a:effectLst/>
                        <a:latin typeface="Verdana" panose="020B0604030504040204" pitchFamily="34" charset="0"/>
                        <a:ea typeface="Times New Roman" panose="02020603050405020304" pitchFamily="18" charset="0"/>
                        <a:cs typeface="Times New Roman" panose="02020603050405020304" pitchFamily="18" charset="0"/>
                      </a:endParaRPr>
                    </a:p>
                  </a:txBody>
                  <a:tcPr marL="37775" marR="37775" marT="0" marB="0" anchor="ctr"/>
                </a:tc>
                <a:tc>
                  <a:txBody>
                    <a:bodyPr/>
                    <a:lstStyle/>
                    <a:p>
                      <a:pPr algn="ctr"/>
                      <a:r>
                        <a:rPr lang="en-GB" sz="600">
                          <a:effectLst/>
                        </a:rPr>
                        <a:t>Status or action</a:t>
                      </a:r>
                      <a:endParaRPr lang="en-GB" sz="600">
                        <a:effectLst/>
                        <a:latin typeface="Verdana" panose="020B0604030504040204" pitchFamily="34" charset="0"/>
                        <a:ea typeface="Times New Roman" panose="02020603050405020304" pitchFamily="18" charset="0"/>
                        <a:cs typeface="Times New Roman" panose="02020603050405020304" pitchFamily="18" charset="0"/>
                      </a:endParaRPr>
                    </a:p>
                  </a:txBody>
                  <a:tcPr marL="37775" marR="37775" marT="0" marB="0" anchor="ctr"/>
                </a:tc>
                <a:extLst>
                  <a:ext uri="{0D108BD9-81ED-4DB2-BD59-A6C34878D82A}">
                    <a16:rowId xmlns:a16="http://schemas.microsoft.com/office/drawing/2014/main" val="300948455"/>
                  </a:ext>
                </a:extLst>
              </a:tr>
              <a:tr h="360770">
                <a:tc>
                  <a:txBody>
                    <a:bodyPr/>
                    <a:lstStyle/>
                    <a:p>
                      <a:pPr algn="ctr"/>
                      <a:r>
                        <a:rPr lang="en-GB" sz="600">
                          <a:effectLst/>
                        </a:rPr>
                        <a:t>1</a:t>
                      </a:r>
                      <a:endParaRPr lang="en-GB" sz="600">
                        <a:effectLst/>
                        <a:latin typeface="Verdana" panose="020B0604030504040204" pitchFamily="34" charset="0"/>
                        <a:ea typeface="Times New Roman" panose="02020603050405020304" pitchFamily="18" charset="0"/>
                        <a:cs typeface="Times New Roman" panose="02020603050405020304" pitchFamily="18" charset="0"/>
                      </a:endParaRPr>
                    </a:p>
                  </a:txBody>
                  <a:tcPr marL="37775" marR="37775" marT="0" marB="0" anchor="ctr"/>
                </a:tc>
                <a:tc>
                  <a:txBody>
                    <a:bodyPr/>
                    <a:lstStyle/>
                    <a:p>
                      <a:pPr algn="ctr"/>
                      <a:r>
                        <a:rPr lang="en-GB" sz="500">
                          <a:effectLst/>
                        </a:rPr>
                        <a:t>≥ 25 </a:t>
                      </a:r>
                      <a:endParaRPr lang="en-GB" sz="600">
                        <a:effectLst/>
                        <a:latin typeface="Verdana" panose="020B0604030504040204" pitchFamily="34" charset="0"/>
                        <a:ea typeface="Times New Roman" panose="02020603050405020304" pitchFamily="18" charset="0"/>
                        <a:cs typeface="Times New Roman" panose="02020603050405020304" pitchFamily="18" charset="0"/>
                      </a:endParaRPr>
                    </a:p>
                  </a:txBody>
                  <a:tcPr marL="37775" marR="37775" marT="0" marB="0" anchor="ctr"/>
                </a:tc>
                <a:tc>
                  <a:txBody>
                    <a:bodyPr/>
                    <a:lstStyle/>
                    <a:p>
                      <a:pPr algn="ctr"/>
                      <a:r>
                        <a:rPr lang="en-GB" sz="500">
                          <a:effectLst/>
                        </a:rPr>
                        <a:t>≥ 18.5 - ≤ 23</a:t>
                      </a:r>
                      <a:endParaRPr lang="en-GB" sz="600">
                        <a:effectLst/>
                        <a:latin typeface="Verdana" panose="020B0604030504040204" pitchFamily="34" charset="0"/>
                        <a:ea typeface="Times New Roman" panose="02020603050405020304" pitchFamily="18" charset="0"/>
                        <a:cs typeface="Times New Roman" panose="02020603050405020304" pitchFamily="18" charset="0"/>
                      </a:endParaRPr>
                    </a:p>
                  </a:txBody>
                  <a:tcPr marL="37775" marR="37775" marT="0" marB="0" anchor="ctr"/>
                </a:tc>
                <a:tc>
                  <a:txBody>
                    <a:bodyPr/>
                    <a:lstStyle/>
                    <a:p>
                      <a:pPr algn="just"/>
                      <a:r>
                        <a:rPr lang="en-GB" sz="500">
                          <a:effectLst/>
                        </a:rPr>
                        <a:t>Supply and meter installation Okay</a:t>
                      </a:r>
                      <a:endParaRPr lang="en-GB" sz="600">
                        <a:effectLst/>
                      </a:endParaRPr>
                    </a:p>
                    <a:p>
                      <a:pPr algn="just"/>
                      <a:r>
                        <a:rPr lang="en-GB" sz="500">
                          <a:effectLst/>
                        </a:rPr>
                        <a:t>If any issues at appliance, downstream pipework requires investigation.</a:t>
                      </a:r>
                      <a:endParaRPr lang="en-GB" sz="600">
                        <a:effectLst/>
                        <a:latin typeface="Verdana" panose="020B0604030504040204" pitchFamily="34" charset="0"/>
                        <a:ea typeface="Times New Roman" panose="02020603050405020304" pitchFamily="18" charset="0"/>
                        <a:cs typeface="Times New Roman" panose="02020603050405020304" pitchFamily="18" charset="0"/>
                      </a:endParaRPr>
                    </a:p>
                  </a:txBody>
                  <a:tcPr marL="37775" marR="37775" marT="0" marB="0" anchor="ctr"/>
                </a:tc>
                <a:extLst>
                  <a:ext uri="{0D108BD9-81ED-4DB2-BD59-A6C34878D82A}">
                    <a16:rowId xmlns:a16="http://schemas.microsoft.com/office/drawing/2014/main" val="3575793989"/>
                  </a:ext>
                </a:extLst>
              </a:tr>
              <a:tr h="695677">
                <a:tc>
                  <a:txBody>
                    <a:bodyPr/>
                    <a:lstStyle/>
                    <a:p>
                      <a:pPr algn="ctr"/>
                      <a:r>
                        <a:rPr lang="en-GB" sz="600">
                          <a:effectLst/>
                        </a:rPr>
                        <a:t>2</a:t>
                      </a:r>
                    </a:p>
                    <a:p>
                      <a:pPr algn="ctr"/>
                      <a:r>
                        <a:rPr lang="en-GB" sz="400">
                          <a:effectLst/>
                        </a:rPr>
                        <a:t>(see Note 2)</a:t>
                      </a:r>
                      <a:endParaRPr lang="en-GB" sz="600">
                        <a:effectLst/>
                        <a:latin typeface="Verdana" panose="020B0604030504040204" pitchFamily="34" charset="0"/>
                        <a:ea typeface="Times New Roman" panose="02020603050405020304" pitchFamily="18" charset="0"/>
                        <a:cs typeface="Times New Roman" panose="02020603050405020304" pitchFamily="18" charset="0"/>
                      </a:endParaRPr>
                    </a:p>
                  </a:txBody>
                  <a:tcPr marL="37775" marR="37775" marT="0" marB="0" anchor="ctr"/>
                </a:tc>
                <a:tc>
                  <a:txBody>
                    <a:bodyPr/>
                    <a:lstStyle/>
                    <a:p>
                      <a:pPr algn="ctr"/>
                      <a:r>
                        <a:rPr lang="en-GB" sz="500">
                          <a:effectLst/>
                        </a:rPr>
                        <a:t>≥21.5 - ≤25 </a:t>
                      </a:r>
                      <a:endParaRPr lang="en-GB" sz="600">
                        <a:effectLst/>
                        <a:latin typeface="Verdana" panose="020B0604030504040204" pitchFamily="34" charset="0"/>
                        <a:ea typeface="Times New Roman" panose="02020603050405020304" pitchFamily="18" charset="0"/>
                        <a:cs typeface="Times New Roman" panose="02020603050405020304" pitchFamily="18" charset="0"/>
                      </a:endParaRPr>
                    </a:p>
                  </a:txBody>
                  <a:tcPr marL="37775" marR="37775" marT="0" marB="0" anchor="ctr"/>
                </a:tc>
                <a:tc>
                  <a:txBody>
                    <a:bodyPr/>
                    <a:lstStyle/>
                    <a:p>
                      <a:pPr algn="ctr"/>
                      <a:r>
                        <a:rPr lang="en-GB" sz="500">
                          <a:effectLst/>
                        </a:rPr>
                        <a:t>≥15 - </a:t>
                      </a:r>
                      <a:r>
                        <a:rPr lang="en-GB" sz="500">
                          <a:effectLst/>
                          <a:sym typeface="Symbol" panose="05050102010706020507" pitchFamily="18" charset="2"/>
                        </a:rPr>
                        <a:t></a:t>
                      </a:r>
                      <a:r>
                        <a:rPr lang="en-GB" sz="500">
                          <a:effectLst/>
                        </a:rPr>
                        <a:t> 18.5</a:t>
                      </a:r>
                      <a:endParaRPr lang="en-GB" sz="600">
                        <a:effectLst/>
                        <a:latin typeface="Verdana" panose="020B0604030504040204" pitchFamily="34" charset="0"/>
                        <a:ea typeface="Times New Roman" panose="02020603050405020304" pitchFamily="18" charset="0"/>
                        <a:cs typeface="Times New Roman" panose="02020603050405020304" pitchFamily="18" charset="0"/>
                      </a:endParaRPr>
                    </a:p>
                  </a:txBody>
                  <a:tcPr marL="37775" marR="37775" marT="0" marB="0" anchor="ctr"/>
                </a:tc>
                <a:tc>
                  <a:txBody>
                    <a:bodyPr/>
                    <a:lstStyle/>
                    <a:p>
                      <a:pPr algn="just"/>
                      <a:r>
                        <a:rPr lang="en-GB" sz="500">
                          <a:effectLst/>
                        </a:rPr>
                        <a:t>Supply Okay. Meter installation/downstream pipework requires investigation.</a:t>
                      </a:r>
                      <a:endParaRPr lang="en-GB" sz="600">
                        <a:effectLst/>
                      </a:endParaRPr>
                    </a:p>
                    <a:p>
                      <a:pPr algn="just"/>
                      <a:r>
                        <a:rPr lang="en-GB" sz="500">
                          <a:effectLst/>
                        </a:rPr>
                        <a:t>The GT will recommend the best course of action working in conjunction with the RGE to pragmatically address the situation and explain this to the customer/RGE with associated timescale.</a:t>
                      </a:r>
                      <a:endParaRPr lang="en-GB" sz="600">
                        <a:effectLst/>
                        <a:latin typeface="Verdana" panose="020B0604030504040204" pitchFamily="34" charset="0"/>
                        <a:ea typeface="Times New Roman" panose="02020603050405020304" pitchFamily="18" charset="0"/>
                        <a:cs typeface="Times New Roman" panose="02020603050405020304" pitchFamily="18" charset="0"/>
                      </a:endParaRPr>
                    </a:p>
                  </a:txBody>
                  <a:tcPr marL="37775" marR="37775" marT="0" marB="0" anchor="ctr"/>
                </a:tc>
                <a:extLst>
                  <a:ext uri="{0D108BD9-81ED-4DB2-BD59-A6C34878D82A}">
                    <a16:rowId xmlns:a16="http://schemas.microsoft.com/office/drawing/2014/main" val="2439909120"/>
                  </a:ext>
                </a:extLst>
              </a:tr>
              <a:tr h="792657">
                <a:tc>
                  <a:txBody>
                    <a:bodyPr/>
                    <a:lstStyle/>
                    <a:p>
                      <a:pPr algn="ctr"/>
                      <a:r>
                        <a:rPr lang="en-GB" sz="600">
                          <a:effectLst/>
                        </a:rPr>
                        <a:t>3</a:t>
                      </a:r>
                    </a:p>
                    <a:p>
                      <a:pPr algn="ctr"/>
                      <a:r>
                        <a:rPr lang="en-GB" sz="400">
                          <a:effectLst/>
                        </a:rPr>
                        <a:t>(see Notes 3 and 4)</a:t>
                      </a:r>
                      <a:endParaRPr lang="en-GB" sz="600">
                        <a:effectLst/>
                        <a:latin typeface="Verdana" panose="020B0604030504040204" pitchFamily="34" charset="0"/>
                        <a:ea typeface="Times New Roman" panose="02020603050405020304" pitchFamily="18" charset="0"/>
                        <a:cs typeface="Times New Roman" panose="02020603050405020304" pitchFamily="18" charset="0"/>
                      </a:endParaRPr>
                    </a:p>
                  </a:txBody>
                  <a:tcPr marL="37775" marR="37775" marT="0" marB="0" anchor="ctr"/>
                </a:tc>
                <a:tc>
                  <a:txBody>
                    <a:bodyPr/>
                    <a:lstStyle/>
                    <a:p>
                      <a:pPr algn="ctr"/>
                      <a:r>
                        <a:rPr lang="en-GB" sz="500">
                          <a:effectLst/>
                        </a:rPr>
                        <a:t>≥ 25 </a:t>
                      </a:r>
                      <a:endParaRPr lang="en-GB" sz="600">
                        <a:effectLst/>
                        <a:latin typeface="Verdana" panose="020B0604030504040204" pitchFamily="34" charset="0"/>
                        <a:ea typeface="Times New Roman" panose="02020603050405020304" pitchFamily="18" charset="0"/>
                        <a:cs typeface="Times New Roman" panose="02020603050405020304" pitchFamily="18" charset="0"/>
                      </a:endParaRPr>
                    </a:p>
                  </a:txBody>
                  <a:tcPr marL="37775" marR="37775" marT="0" marB="0" anchor="ctr"/>
                </a:tc>
                <a:tc>
                  <a:txBody>
                    <a:bodyPr/>
                    <a:lstStyle/>
                    <a:p>
                      <a:pPr algn="ctr"/>
                      <a:r>
                        <a:rPr lang="en-GB" sz="500">
                          <a:effectLst/>
                        </a:rPr>
                        <a:t>≥ 15 - </a:t>
                      </a:r>
                      <a:r>
                        <a:rPr lang="en-GB" sz="500">
                          <a:effectLst/>
                          <a:sym typeface="Symbol" panose="05050102010706020507" pitchFamily="18" charset="2"/>
                        </a:rPr>
                        <a:t></a:t>
                      </a:r>
                      <a:r>
                        <a:rPr lang="en-GB" sz="500">
                          <a:effectLst/>
                        </a:rPr>
                        <a:t> 18.5</a:t>
                      </a:r>
                      <a:endParaRPr lang="en-GB" sz="600">
                        <a:effectLst/>
                        <a:latin typeface="Verdana" panose="020B0604030504040204" pitchFamily="34" charset="0"/>
                        <a:ea typeface="Times New Roman" panose="02020603050405020304" pitchFamily="18" charset="0"/>
                        <a:cs typeface="Times New Roman" panose="02020603050405020304" pitchFamily="18" charset="0"/>
                      </a:endParaRPr>
                    </a:p>
                  </a:txBody>
                  <a:tcPr marL="37775" marR="37775" marT="0" marB="0" anchor="ctr"/>
                </a:tc>
                <a:tc>
                  <a:txBody>
                    <a:bodyPr/>
                    <a:lstStyle/>
                    <a:p>
                      <a:pPr algn="just"/>
                      <a:r>
                        <a:rPr lang="en-GB" sz="500">
                          <a:effectLst/>
                        </a:rPr>
                        <a:t>Supply Okay. Meter installation requires further investigation.</a:t>
                      </a:r>
                      <a:endParaRPr lang="en-GB" sz="600">
                        <a:effectLst/>
                      </a:endParaRPr>
                    </a:p>
                    <a:p>
                      <a:pPr algn="just"/>
                      <a:r>
                        <a:rPr lang="en-GB" sz="500">
                          <a:effectLst/>
                        </a:rPr>
                        <a:t>The GT will make a decision as to the best course of action to address the situation and explain this to the customer/RGE with associated timescale.</a:t>
                      </a:r>
                      <a:endParaRPr lang="en-GB" sz="600">
                        <a:effectLst/>
                        <a:latin typeface="Verdana" panose="020B0604030504040204" pitchFamily="34" charset="0"/>
                        <a:ea typeface="Times New Roman" panose="02020603050405020304" pitchFamily="18" charset="0"/>
                        <a:cs typeface="Times New Roman" panose="02020603050405020304" pitchFamily="18" charset="0"/>
                      </a:endParaRPr>
                    </a:p>
                  </a:txBody>
                  <a:tcPr marL="37775" marR="37775" marT="0" marB="0" anchor="ctr"/>
                </a:tc>
                <a:extLst>
                  <a:ext uri="{0D108BD9-81ED-4DB2-BD59-A6C34878D82A}">
                    <a16:rowId xmlns:a16="http://schemas.microsoft.com/office/drawing/2014/main" val="2244237335"/>
                  </a:ext>
                </a:extLst>
              </a:tr>
              <a:tr h="410338">
                <a:tc>
                  <a:txBody>
                    <a:bodyPr/>
                    <a:lstStyle/>
                    <a:p>
                      <a:pPr algn="ctr"/>
                      <a:r>
                        <a:rPr lang="en-GB" sz="600">
                          <a:effectLst/>
                        </a:rPr>
                        <a:t>4</a:t>
                      </a:r>
                      <a:endParaRPr lang="en-GB" sz="600">
                        <a:effectLst/>
                        <a:latin typeface="Verdana" panose="020B0604030504040204" pitchFamily="34" charset="0"/>
                        <a:ea typeface="Times New Roman" panose="02020603050405020304" pitchFamily="18" charset="0"/>
                        <a:cs typeface="Times New Roman" panose="02020603050405020304" pitchFamily="18" charset="0"/>
                      </a:endParaRPr>
                    </a:p>
                  </a:txBody>
                  <a:tcPr marL="37775" marR="37775" marT="0" marB="0" anchor="ctr"/>
                </a:tc>
                <a:tc>
                  <a:txBody>
                    <a:bodyPr/>
                    <a:lstStyle/>
                    <a:p>
                      <a:pPr algn="ctr"/>
                      <a:r>
                        <a:rPr lang="en-GB" sz="500">
                          <a:effectLst/>
                        </a:rPr>
                        <a:t>≥21.5 - ≤25 </a:t>
                      </a:r>
                      <a:endParaRPr lang="en-GB" sz="600">
                        <a:effectLst/>
                        <a:latin typeface="Verdana" panose="020B0604030504040204" pitchFamily="34" charset="0"/>
                        <a:ea typeface="Times New Roman" panose="02020603050405020304" pitchFamily="18" charset="0"/>
                        <a:cs typeface="Times New Roman" panose="02020603050405020304" pitchFamily="18" charset="0"/>
                      </a:endParaRPr>
                    </a:p>
                  </a:txBody>
                  <a:tcPr marL="37775" marR="37775" marT="0" marB="0" anchor="ctr"/>
                </a:tc>
                <a:tc>
                  <a:txBody>
                    <a:bodyPr/>
                    <a:lstStyle/>
                    <a:p>
                      <a:pPr algn="ctr"/>
                      <a:r>
                        <a:rPr lang="en-GB" sz="500">
                          <a:effectLst/>
                        </a:rPr>
                        <a:t>≥ 18.5-  ≤ 23</a:t>
                      </a:r>
                      <a:endParaRPr lang="en-GB" sz="600">
                        <a:effectLst/>
                        <a:latin typeface="Verdana" panose="020B0604030504040204" pitchFamily="34" charset="0"/>
                        <a:ea typeface="Times New Roman" panose="02020603050405020304" pitchFamily="18" charset="0"/>
                        <a:cs typeface="Times New Roman" panose="02020603050405020304" pitchFamily="18" charset="0"/>
                      </a:endParaRPr>
                    </a:p>
                  </a:txBody>
                  <a:tcPr marL="37775" marR="37775" marT="0" marB="0" anchor="ctr"/>
                </a:tc>
                <a:tc>
                  <a:txBody>
                    <a:bodyPr/>
                    <a:lstStyle/>
                    <a:p>
                      <a:pPr algn="just"/>
                      <a:r>
                        <a:rPr lang="en-GB" sz="500">
                          <a:effectLst/>
                        </a:rPr>
                        <a:t>Supply and meter installation Okay.</a:t>
                      </a:r>
                      <a:endParaRPr lang="en-GB" sz="600">
                        <a:effectLst/>
                      </a:endParaRPr>
                    </a:p>
                    <a:p>
                      <a:pPr algn="just"/>
                      <a:r>
                        <a:rPr lang="en-GB" sz="500">
                          <a:effectLst/>
                        </a:rPr>
                        <a:t>If any issues at appliance, downstream pipework requires investigation.</a:t>
                      </a:r>
                      <a:endParaRPr lang="en-GB" sz="600">
                        <a:effectLst/>
                        <a:latin typeface="Verdana" panose="020B0604030504040204" pitchFamily="34" charset="0"/>
                        <a:ea typeface="Times New Roman" panose="02020603050405020304" pitchFamily="18" charset="0"/>
                        <a:cs typeface="Times New Roman" panose="02020603050405020304" pitchFamily="18" charset="0"/>
                      </a:endParaRPr>
                    </a:p>
                  </a:txBody>
                  <a:tcPr marL="37775" marR="37775" marT="0" marB="0" anchor="ctr"/>
                </a:tc>
                <a:extLst>
                  <a:ext uri="{0D108BD9-81ED-4DB2-BD59-A6C34878D82A}">
                    <a16:rowId xmlns:a16="http://schemas.microsoft.com/office/drawing/2014/main" val="328412859"/>
                  </a:ext>
                </a:extLst>
              </a:tr>
              <a:tr h="788778">
                <a:tc>
                  <a:txBody>
                    <a:bodyPr/>
                    <a:lstStyle/>
                    <a:p>
                      <a:pPr algn="ctr"/>
                      <a:r>
                        <a:rPr lang="en-GB" sz="600">
                          <a:effectLst/>
                        </a:rPr>
                        <a:t>5</a:t>
                      </a:r>
                    </a:p>
                    <a:p>
                      <a:pPr algn="ctr"/>
                      <a:r>
                        <a:rPr lang="en-GB" sz="400">
                          <a:effectLst/>
                        </a:rPr>
                        <a:t>(see Note 5)</a:t>
                      </a:r>
                      <a:endParaRPr lang="en-GB" sz="600">
                        <a:effectLst/>
                        <a:latin typeface="Verdana" panose="020B0604030504040204" pitchFamily="34" charset="0"/>
                        <a:ea typeface="Times New Roman" panose="02020603050405020304" pitchFamily="18" charset="0"/>
                        <a:cs typeface="Times New Roman" panose="02020603050405020304" pitchFamily="18" charset="0"/>
                      </a:endParaRPr>
                    </a:p>
                  </a:txBody>
                  <a:tcPr marL="37775" marR="37775" marT="0" marB="0" anchor="ctr"/>
                </a:tc>
                <a:tc>
                  <a:txBody>
                    <a:bodyPr/>
                    <a:lstStyle/>
                    <a:p>
                      <a:pPr algn="ctr"/>
                      <a:r>
                        <a:rPr lang="en-GB" sz="500">
                          <a:effectLst/>
                        </a:rPr>
                        <a:t>≥19 – ≤21.5</a:t>
                      </a:r>
                      <a:endParaRPr lang="en-GB" sz="600">
                        <a:effectLst/>
                        <a:latin typeface="Verdana" panose="020B0604030504040204" pitchFamily="34" charset="0"/>
                        <a:ea typeface="Times New Roman" panose="02020603050405020304" pitchFamily="18" charset="0"/>
                        <a:cs typeface="Times New Roman" panose="02020603050405020304" pitchFamily="18" charset="0"/>
                      </a:endParaRPr>
                    </a:p>
                  </a:txBody>
                  <a:tcPr marL="37775" marR="37775" marT="0" marB="0" anchor="ctr"/>
                </a:tc>
                <a:tc>
                  <a:txBody>
                    <a:bodyPr/>
                    <a:lstStyle/>
                    <a:p>
                      <a:pPr algn="ctr"/>
                      <a:r>
                        <a:rPr lang="en-GB" sz="500">
                          <a:effectLst/>
                        </a:rPr>
                        <a:t>≥15</a:t>
                      </a:r>
                      <a:endParaRPr lang="en-GB" sz="600">
                        <a:effectLst/>
                        <a:latin typeface="Verdana" panose="020B0604030504040204" pitchFamily="34" charset="0"/>
                        <a:ea typeface="Times New Roman" panose="02020603050405020304" pitchFamily="18" charset="0"/>
                        <a:cs typeface="Times New Roman" panose="02020603050405020304" pitchFamily="18" charset="0"/>
                      </a:endParaRPr>
                    </a:p>
                  </a:txBody>
                  <a:tcPr marL="37775" marR="37775" marT="0" marB="0" anchor="ctr"/>
                </a:tc>
                <a:tc>
                  <a:txBody>
                    <a:bodyPr/>
                    <a:lstStyle/>
                    <a:p>
                      <a:pPr algn="just"/>
                      <a:r>
                        <a:rPr lang="en-GB" sz="500">
                          <a:effectLst/>
                        </a:rPr>
                        <a:t>Supply</a:t>
                      </a:r>
                      <a:r>
                        <a:rPr lang="en-GB" sz="500" strike="sngStrike">
                          <a:effectLst/>
                        </a:rPr>
                        <a:t> </a:t>
                      </a:r>
                      <a:r>
                        <a:rPr lang="en-GB" sz="500">
                          <a:effectLst/>
                        </a:rPr>
                        <a:t>requires further investigation. </a:t>
                      </a:r>
                      <a:endParaRPr lang="en-GB" sz="600">
                        <a:effectLst/>
                      </a:endParaRPr>
                    </a:p>
                    <a:p>
                      <a:pPr algn="just"/>
                      <a:r>
                        <a:rPr lang="en-GB" sz="500">
                          <a:effectLst/>
                        </a:rPr>
                        <a:t>The GT will recommend the best course of action working in conjunction with the RGE to pragmatically address the situation and explain this to the customer/RGE with associated timescale.</a:t>
                      </a:r>
                      <a:endParaRPr lang="en-GB" sz="600">
                        <a:effectLst/>
                        <a:latin typeface="Verdana" panose="020B0604030504040204" pitchFamily="34" charset="0"/>
                        <a:ea typeface="Times New Roman" panose="02020603050405020304" pitchFamily="18" charset="0"/>
                        <a:cs typeface="Times New Roman" panose="02020603050405020304" pitchFamily="18" charset="0"/>
                      </a:endParaRPr>
                    </a:p>
                  </a:txBody>
                  <a:tcPr marL="37775" marR="37775" marT="0" marB="0" anchor="ctr"/>
                </a:tc>
                <a:extLst>
                  <a:ext uri="{0D108BD9-81ED-4DB2-BD59-A6C34878D82A}">
                    <a16:rowId xmlns:a16="http://schemas.microsoft.com/office/drawing/2014/main" val="2846986195"/>
                  </a:ext>
                </a:extLst>
              </a:tr>
              <a:tr h="909896">
                <a:tc>
                  <a:txBody>
                    <a:bodyPr/>
                    <a:lstStyle/>
                    <a:p>
                      <a:pPr algn="ctr"/>
                      <a:r>
                        <a:rPr lang="en-GB" sz="600">
                          <a:effectLst/>
                        </a:rPr>
                        <a:t>6</a:t>
                      </a:r>
                    </a:p>
                    <a:p>
                      <a:pPr algn="ctr"/>
                      <a:r>
                        <a:rPr lang="en-GB" sz="400">
                          <a:effectLst/>
                        </a:rPr>
                        <a:t>(see Note 5)</a:t>
                      </a:r>
                      <a:endParaRPr lang="en-GB" sz="600">
                        <a:effectLst/>
                        <a:latin typeface="Verdana" panose="020B0604030504040204" pitchFamily="34" charset="0"/>
                        <a:ea typeface="Times New Roman" panose="02020603050405020304" pitchFamily="18" charset="0"/>
                        <a:cs typeface="Times New Roman" panose="02020603050405020304" pitchFamily="18" charset="0"/>
                      </a:endParaRPr>
                    </a:p>
                  </a:txBody>
                  <a:tcPr marL="37775" marR="37775" marT="0" marB="0" anchor="ctr"/>
                </a:tc>
                <a:tc>
                  <a:txBody>
                    <a:bodyPr/>
                    <a:lstStyle/>
                    <a:p>
                      <a:pPr algn="ctr"/>
                      <a:r>
                        <a:rPr lang="en-GB" sz="500">
                          <a:effectLst/>
                        </a:rPr>
                        <a:t>≥19 – ≤21.5</a:t>
                      </a:r>
                      <a:endParaRPr lang="en-GB" sz="600">
                        <a:effectLst/>
                        <a:latin typeface="Verdana" panose="020B0604030504040204" pitchFamily="34" charset="0"/>
                        <a:ea typeface="Times New Roman" panose="02020603050405020304" pitchFamily="18" charset="0"/>
                        <a:cs typeface="Times New Roman" panose="02020603050405020304" pitchFamily="18" charset="0"/>
                      </a:endParaRPr>
                    </a:p>
                  </a:txBody>
                  <a:tcPr marL="37775" marR="37775" marT="0" marB="0" anchor="ctr"/>
                </a:tc>
                <a:tc>
                  <a:txBody>
                    <a:bodyPr/>
                    <a:lstStyle/>
                    <a:p>
                      <a:pPr algn="ctr"/>
                      <a:r>
                        <a:rPr lang="en-GB" sz="500">
                          <a:effectLst/>
                        </a:rPr>
                        <a:t>&lt; 15</a:t>
                      </a:r>
                      <a:endParaRPr lang="en-GB" sz="600">
                        <a:effectLst/>
                        <a:latin typeface="Verdana" panose="020B0604030504040204" pitchFamily="34" charset="0"/>
                        <a:ea typeface="Times New Roman" panose="02020603050405020304" pitchFamily="18" charset="0"/>
                        <a:cs typeface="Times New Roman" panose="02020603050405020304" pitchFamily="18" charset="0"/>
                      </a:endParaRPr>
                    </a:p>
                  </a:txBody>
                  <a:tcPr marL="37775" marR="37775" marT="0" marB="0" anchor="ctr"/>
                </a:tc>
                <a:tc>
                  <a:txBody>
                    <a:bodyPr/>
                    <a:lstStyle/>
                    <a:p>
                      <a:pPr algn="just"/>
                      <a:r>
                        <a:rPr lang="en-GB" sz="500">
                          <a:effectLst/>
                        </a:rPr>
                        <a:t>Supply and meter installation require further investigation. Pressures suggest an issue with the meter installation.</a:t>
                      </a:r>
                      <a:endParaRPr lang="en-GB" sz="600">
                        <a:effectLst/>
                      </a:endParaRPr>
                    </a:p>
                    <a:p>
                      <a:pPr algn="just"/>
                      <a:r>
                        <a:rPr lang="en-GB" sz="500">
                          <a:effectLst/>
                        </a:rPr>
                        <a:t>The GT will recommend the best course of action working in conjunction with the RGE to pragmatically address the situation and explain this to the customer/RGE with associated timescale.</a:t>
                      </a:r>
                      <a:endParaRPr lang="en-GB" sz="600">
                        <a:effectLst/>
                        <a:latin typeface="Verdana" panose="020B0604030504040204" pitchFamily="34" charset="0"/>
                        <a:ea typeface="Times New Roman" panose="02020603050405020304" pitchFamily="18" charset="0"/>
                        <a:cs typeface="Times New Roman" panose="02020603050405020304" pitchFamily="18" charset="0"/>
                      </a:endParaRPr>
                    </a:p>
                  </a:txBody>
                  <a:tcPr marL="37775" marR="37775" marT="0" marB="0" anchor="ctr"/>
                </a:tc>
                <a:extLst>
                  <a:ext uri="{0D108BD9-81ED-4DB2-BD59-A6C34878D82A}">
                    <a16:rowId xmlns:a16="http://schemas.microsoft.com/office/drawing/2014/main" val="580702479"/>
                  </a:ext>
                </a:extLst>
              </a:tr>
              <a:tr h="936621">
                <a:tc>
                  <a:txBody>
                    <a:bodyPr/>
                    <a:lstStyle/>
                    <a:p>
                      <a:pPr algn="ctr"/>
                      <a:r>
                        <a:rPr lang="en-GB" sz="600">
                          <a:effectLst/>
                        </a:rPr>
                        <a:t>7</a:t>
                      </a:r>
                    </a:p>
                    <a:p>
                      <a:pPr algn="ctr"/>
                      <a:r>
                        <a:rPr lang="en-GB" sz="400">
                          <a:effectLst/>
                        </a:rPr>
                        <a:t>(see Note 6)</a:t>
                      </a:r>
                      <a:endParaRPr lang="en-GB" sz="600">
                        <a:effectLst/>
                        <a:latin typeface="Verdana" panose="020B0604030504040204" pitchFamily="34" charset="0"/>
                        <a:ea typeface="Times New Roman" panose="02020603050405020304" pitchFamily="18" charset="0"/>
                        <a:cs typeface="Times New Roman" panose="02020603050405020304" pitchFamily="18" charset="0"/>
                      </a:endParaRPr>
                    </a:p>
                  </a:txBody>
                  <a:tcPr marL="37775" marR="37775" marT="0" marB="0" anchor="ctr"/>
                </a:tc>
                <a:tc>
                  <a:txBody>
                    <a:bodyPr/>
                    <a:lstStyle/>
                    <a:p>
                      <a:pPr algn="ctr"/>
                      <a:r>
                        <a:rPr lang="en-GB" sz="500" dirty="0">
                          <a:effectLst/>
                          <a:sym typeface="Symbol" panose="05050102010706020507" pitchFamily="18" charset="2"/>
                        </a:rPr>
                        <a:t></a:t>
                      </a:r>
                      <a:r>
                        <a:rPr lang="en-GB" sz="500" dirty="0">
                          <a:effectLst/>
                        </a:rPr>
                        <a:t> 19 </a:t>
                      </a:r>
                      <a:endParaRPr lang="en-GB" sz="6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37775" marR="37775" marT="0" marB="0" anchor="ctr"/>
                </a:tc>
                <a:tc>
                  <a:txBody>
                    <a:bodyPr/>
                    <a:lstStyle/>
                    <a:p>
                      <a:pPr algn="ctr"/>
                      <a:r>
                        <a:rPr lang="en-GB" sz="500">
                          <a:effectLst/>
                          <a:sym typeface="Symbol" panose="05050102010706020507" pitchFamily="18" charset="2"/>
                        </a:rPr>
                        <a:t></a:t>
                      </a:r>
                      <a:r>
                        <a:rPr lang="en-GB" sz="500">
                          <a:effectLst/>
                        </a:rPr>
                        <a:t> 15</a:t>
                      </a:r>
                      <a:endParaRPr lang="en-GB" sz="600">
                        <a:effectLst/>
                        <a:latin typeface="Verdana" panose="020B0604030504040204" pitchFamily="34" charset="0"/>
                        <a:ea typeface="Times New Roman" panose="02020603050405020304" pitchFamily="18" charset="0"/>
                        <a:cs typeface="Times New Roman" panose="02020603050405020304" pitchFamily="18" charset="0"/>
                      </a:endParaRPr>
                    </a:p>
                  </a:txBody>
                  <a:tcPr marL="37775" marR="37775" marT="0" marB="0" anchor="ctr"/>
                </a:tc>
                <a:tc>
                  <a:txBody>
                    <a:bodyPr/>
                    <a:lstStyle/>
                    <a:p>
                      <a:pPr algn="just"/>
                      <a:r>
                        <a:rPr lang="en-GB" sz="500" dirty="0">
                          <a:effectLst/>
                        </a:rPr>
                        <a:t>Supply requires further investigation. Pressures suggest an issue upstream of ECV.</a:t>
                      </a:r>
                      <a:endParaRPr lang="en-GB" sz="600" dirty="0">
                        <a:effectLst/>
                      </a:endParaRPr>
                    </a:p>
                    <a:p>
                      <a:pPr algn="just"/>
                      <a:r>
                        <a:rPr lang="en-GB" sz="500" dirty="0">
                          <a:effectLst/>
                        </a:rPr>
                        <a:t>The GT will recommend the best course of action working in conjunction with the RGE to pragmatically address the situation and explain this to the customer/RGE with associated timescale.</a:t>
                      </a:r>
                      <a:endParaRPr lang="en-GB" sz="6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37775" marR="37775" marT="0" marB="0" anchor="ctr"/>
                </a:tc>
                <a:extLst>
                  <a:ext uri="{0D108BD9-81ED-4DB2-BD59-A6C34878D82A}">
                    <a16:rowId xmlns:a16="http://schemas.microsoft.com/office/drawing/2014/main" val="1626149040"/>
                  </a:ext>
                </a:extLst>
              </a:tr>
            </a:tbl>
          </a:graphicData>
        </a:graphic>
      </p:graphicFrame>
      <p:sp>
        <p:nvSpPr>
          <p:cNvPr id="5" name="TextBox 4">
            <a:extLst>
              <a:ext uri="{FF2B5EF4-FFF2-40B4-BE49-F238E27FC236}">
                <a16:creationId xmlns:a16="http://schemas.microsoft.com/office/drawing/2014/main" id="{EB017DA6-1234-57B9-1E32-A7DA14CD0406}"/>
              </a:ext>
            </a:extLst>
          </p:cNvPr>
          <p:cNvSpPr txBox="1"/>
          <p:nvPr/>
        </p:nvSpPr>
        <p:spPr>
          <a:xfrm>
            <a:off x="683568" y="6126163"/>
            <a:ext cx="5832648" cy="246221"/>
          </a:xfrm>
          <a:prstGeom prst="rect">
            <a:avLst/>
          </a:prstGeom>
          <a:noFill/>
        </p:spPr>
        <p:txBody>
          <a:bodyPr wrap="square">
            <a:spAutoFit/>
          </a:bodyPr>
          <a:lstStyle/>
          <a:p>
            <a:pPr marL="900430" algn="just"/>
            <a:r>
              <a:rPr lang="en-GB" sz="1000" b="1" dirty="0">
                <a:effectLst/>
                <a:latin typeface="Verdana" panose="020B0604030504040204" pitchFamily="34" charset="0"/>
                <a:ea typeface="Times New Roman" panose="02020603050405020304" pitchFamily="18" charset="0"/>
                <a:cs typeface="Times New Roman" panose="02020603050405020304" pitchFamily="18" charset="0"/>
              </a:rPr>
              <a:t>TABLE 1: PERFORMANCE PARAMETERS PUBLISHED BY THE GTs</a:t>
            </a:r>
            <a:endParaRPr lang="en-GB" sz="1000" dirty="0">
              <a:effectLst/>
              <a:latin typeface="Verdana" panose="020B060403050404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8778681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E39DA4-FDEC-5C9B-6A48-A9B42B02787A}"/>
              </a:ext>
            </a:extLst>
          </p:cNvPr>
          <p:cNvSpPr>
            <a:spLocks noGrp="1"/>
          </p:cNvSpPr>
          <p:nvPr>
            <p:ph type="title"/>
          </p:nvPr>
        </p:nvSpPr>
        <p:spPr>
          <a:xfrm>
            <a:off x="457200" y="274636"/>
            <a:ext cx="8229600" cy="5458620"/>
          </a:xfrm>
        </p:spPr>
        <p:txBody>
          <a:bodyPr>
            <a:normAutofit/>
          </a:bodyPr>
          <a:lstStyle/>
          <a:p>
            <a:pPr algn="l"/>
            <a:r>
              <a:rPr lang="en-GB" sz="2000" b="1" i="1" dirty="0">
                <a:effectLst/>
                <a:latin typeface="DIN-Bold"/>
                <a:ea typeface="Times New Roman" panose="02020603050405020304" pitchFamily="18" charset="0"/>
                <a:cs typeface="Times New Roman" panose="02020603050405020304" pitchFamily="18" charset="0"/>
              </a:rPr>
              <a:t>Note 1:</a:t>
            </a:r>
            <a:r>
              <a:rPr lang="en-GB" sz="2000" b="1" i="1" dirty="0">
                <a:latin typeface="DIN-Bold"/>
                <a:ea typeface="Times New Roman" panose="02020603050405020304" pitchFamily="18" charset="0"/>
                <a:cs typeface="Times New Roman" panose="02020603050405020304" pitchFamily="18" charset="0"/>
              </a:rPr>
              <a:t> </a:t>
            </a:r>
            <a:r>
              <a:rPr lang="en-GB" sz="2000" i="1" dirty="0">
                <a:effectLst/>
                <a:latin typeface="DIN-Bold"/>
                <a:ea typeface="Times New Roman" panose="02020603050405020304" pitchFamily="18" charset="0"/>
                <a:cs typeface="Tahoma" panose="020B0604030504040204" pitchFamily="34" charset="0"/>
              </a:rPr>
              <a:t>The pressure loss across the meter is not to exceed 4 mbar, nor pipework between meter outlet and appliance exceed 1 mbar.</a:t>
            </a:r>
            <a:br>
              <a:rPr lang="en-GB" sz="2000" i="1" dirty="0">
                <a:effectLst/>
                <a:latin typeface="DIN-Bold"/>
                <a:ea typeface="Times New Roman" panose="02020603050405020304" pitchFamily="18" charset="0"/>
                <a:cs typeface="Tahoma" panose="020B0604030504040204" pitchFamily="34" charset="0"/>
              </a:rPr>
            </a:br>
            <a:r>
              <a:rPr lang="en-GB" sz="2000" i="1" dirty="0">
                <a:effectLst/>
                <a:latin typeface="DIN-Bold"/>
                <a:ea typeface="Times New Roman" panose="02020603050405020304" pitchFamily="18" charset="0"/>
                <a:cs typeface="Tahoma" panose="020B0604030504040204" pitchFamily="34" charset="0"/>
              </a:rPr>
              <a:t/>
            </a:r>
            <a:br>
              <a:rPr lang="en-GB" sz="2000" i="1" dirty="0">
                <a:effectLst/>
                <a:latin typeface="DIN-Bold"/>
                <a:ea typeface="Times New Roman" panose="02020603050405020304" pitchFamily="18" charset="0"/>
                <a:cs typeface="Tahoma" panose="020B0604030504040204" pitchFamily="34" charset="0"/>
              </a:rPr>
            </a:br>
            <a:r>
              <a:rPr lang="en-GB" sz="2000" b="1" i="1" dirty="0">
                <a:effectLst/>
                <a:latin typeface="DIN-Bold"/>
                <a:ea typeface="Times New Roman" panose="02020603050405020304" pitchFamily="18" charset="0"/>
                <a:cs typeface="Times New Roman" panose="02020603050405020304" pitchFamily="18" charset="0"/>
              </a:rPr>
              <a:t>Note 2:</a:t>
            </a:r>
            <a:r>
              <a:rPr lang="en-GB" sz="2000" b="1" i="1" dirty="0">
                <a:latin typeface="DIN-Bold"/>
                <a:ea typeface="Times New Roman" panose="02020603050405020304" pitchFamily="18" charset="0"/>
                <a:cs typeface="Times New Roman" panose="02020603050405020304" pitchFamily="18" charset="0"/>
              </a:rPr>
              <a:t> </a:t>
            </a:r>
            <a:r>
              <a:rPr lang="en-GB" sz="2000" i="1" dirty="0">
                <a:effectLst/>
                <a:latin typeface="DIN-Bold"/>
                <a:ea typeface="Times New Roman" panose="02020603050405020304" pitchFamily="18" charset="0"/>
                <a:cs typeface="Times New Roman" panose="02020603050405020304" pitchFamily="18" charset="0"/>
              </a:rPr>
              <a:t>If the working pressure at the outlet of the meter is below 18.5 mbar check the working pressure at the outlet of the ECV to determine that it is within the performance parameters published by the GTs (see Table 1).</a:t>
            </a:r>
            <a:r>
              <a:rPr lang="en-GB" sz="2000" dirty="0">
                <a:effectLst/>
                <a:latin typeface="DIN-Bold"/>
                <a:ea typeface="Times New Roman" panose="02020603050405020304" pitchFamily="18" charset="0"/>
                <a:cs typeface="Times New Roman" panose="02020603050405020304" pitchFamily="18" charset="0"/>
              </a:rPr>
              <a:t/>
            </a:r>
            <a:br>
              <a:rPr lang="en-GB" sz="2000" dirty="0">
                <a:effectLst/>
                <a:latin typeface="DIN-Bold"/>
                <a:ea typeface="Times New Roman" panose="02020603050405020304" pitchFamily="18" charset="0"/>
                <a:cs typeface="Times New Roman" panose="02020603050405020304" pitchFamily="18" charset="0"/>
              </a:rPr>
            </a:br>
            <a:r>
              <a:rPr lang="en-GB" sz="2000" i="1" dirty="0">
                <a:effectLst/>
                <a:latin typeface="DIN-Bold"/>
                <a:ea typeface="Times New Roman" panose="02020603050405020304" pitchFamily="18" charset="0"/>
                <a:cs typeface="Times New Roman" panose="02020603050405020304" pitchFamily="18" charset="0"/>
              </a:rPr>
              <a:t> </a:t>
            </a:r>
            <a:r>
              <a:rPr lang="en-GB" sz="2000" dirty="0">
                <a:effectLst/>
                <a:latin typeface="DIN-Bold"/>
                <a:ea typeface="Times New Roman" panose="02020603050405020304" pitchFamily="18" charset="0"/>
                <a:cs typeface="Times New Roman" panose="02020603050405020304" pitchFamily="18" charset="0"/>
              </a:rPr>
              <a:t/>
            </a:r>
            <a:br>
              <a:rPr lang="en-GB" sz="2000" dirty="0">
                <a:effectLst/>
                <a:latin typeface="DIN-Bold"/>
                <a:ea typeface="Times New Roman" panose="02020603050405020304" pitchFamily="18" charset="0"/>
                <a:cs typeface="Times New Roman" panose="02020603050405020304" pitchFamily="18" charset="0"/>
              </a:rPr>
            </a:br>
            <a:r>
              <a:rPr lang="en-GB" sz="2000" i="1" dirty="0">
                <a:effectLst/>
                <a:latin typeface="DIN-Bold"/>
                <a:ea typeface="Times New Roman" panose="02020603050405020304" pitchFamily="18" charset="0"/>
                <a:cs typeface="Times New Roman" panose="02020603050405020304" pitchFamily="18" charset="0"/>
              </a:rPr>
              <a:t>On Domestic installations and small Industrial and Commercial installations it may be necessary to insert a fitting incorporating a test nipple between the ECV and the semi rigid connection on the meter installation.</a:t>
            </a:r>
            <a:r>
              <a:rPr lang="en-GB" sz="2400" dirty="0">
                <a:effectLst/>
                <a:latin typeface="DIN-Bold"/>
                <a:ea typeface="Times New Roman" panose="02020603050405020304" pitchFamily="18" charset="0"/>
                <a:cs typeface="Times New Roman" panose="02020603050405020304" pitchFamily="18" charset="0"/>
              </a:rPr>
              <a:t/>
            </a:r>
            <a:br>
              <a:rPr lang="en-GB" sz="2400" dirty="0">
                <a:effectLst/>
                <a:latin typeface="DIN-Bold"/>
                <a:ea typeface="Times New Roman" panose="02020603050405020304" pitchFamily="18" charset="0"/>
                <a:cs typeface="Times New Roman" panose="02020603050405020304" pitchFamily="18" charset="0"/>
              </a:rPr>
            </a:br>
            <a:r>
              <a:rPr lang="en-GB" sz="1800" i="1" dirty="0">
                <a:effectLst/>
                <a:latin typeface="Verdana" panose="020B0604030504040204" pitchFamily="34" charset="0"/>
                <a:ea typeface="Times New Roman" panose="02020603050405020304" pitchFamily="18" charset="0"/>
                <a:cs typeface="Times New Roman" panose="02020603050405020304" pitchFamily="18" charset="0"/>
              </a:rPr>
              <a:t> </a:t>
            </a:r>
            <a:r>
              <a:rPr lang="en-GB" sz="1800" dirty="0">
                <a:effectLst/>
                <a:latin typeface="Verdana" panose="020B0604030504040204" pitchFamily="34" charset="0"/>
                <a:ea typeface="Times New Roman" panose="02020603050405020304" pitchFamily="18" charset="0"/>
                <a:cs typeface="Times New Roman" panose="02020603050405020304" pitchFamily="18" charset="0"/>
              </a:rPr>
              <a:t/>
            </a:r>
            <a:br>
              <a:rPr lang="en-GB" sz="1800" dirty="0">
                <a:effectLst/>
                <a:latin typeface="Verdana" panose="020B0604030504040204" pitchFamily="34" charset="0"/>
                <a:ea typeface="Times New Roman" panose="02020603050405020304" pitchFamily="18" charset="0"/>
                <a:cs typeface="Times New Roman" panose="02020603050405020304" pitchFamily="18" charset="0"/>
              </a:rPr>
            </a:br>
            <a:r>
              <a:rPr lang="en-GB" sz="1800" dirty="0">
                <a:effectLst/>
                <a:latin typeface="Verdana" panose="020B0604030504040204" pitchFamily="34" charset="0"/>
                <a:ea typeface="Times New Roman" panose="02020603050405020304" pitchFamily="18" charset="0"/>
                <a:cs typeface="Times New Roman" panose="02020603050405020304" pitchFamily="18" charset="0"/>
              </a:rPr>
              <a:t/>
            </a:r>
            <a:br>
              <a:rPr lang="en-GB" sz="1800" dirty="0">
                <a:effectLst/>
                <a:latin typeface="Verdana" panose="020B0604030504040204" pitchFamily="34" charset="0"/>
                <a:ea typeface="Times New Roman" panose="02020603050405020304" pitchFamily="18" charset="0"/>
                <a:cs typeface="Times New Roman" panose="02020603050405020304" pitchFamily="18" charset="0"/>
              </a:rPr>
            </a:br>
            <a:endParaRPr lang="en-GB" dirty="0"/>
          </a:p>
        </p:txBody>
      </p:sp>
    </p:spTree>
    <p:extLst>
      <p:ext uri="{BB962C8B-B14F-4D97-AF65-F5344CB8AC3E}">
        <p14:creationId xmlns:p14="http://schemas.microsoft.com/office/powerpoint/2010/main" val="127991748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E39DA4-FDEC-5C9B-6A48-A9B42B02787A}"/>
              </a:ext>
            </a:extLst>
          </p:cNvPr>
          <p:cNvSpPr>
            <a:spLocks noGrp="1"/>
          </p:cNvSpPr>
          <p:nvPr>
            <p:ph type="title"/>
          </p:nvPr>
        </p:nvSpPr>
        <p:spPr>
          <a:xfrm>
            <a:off x="457200" y="274636"/>
            <a:ext cx="8229600" cy="5458620"/>
          </a:xfrm>
        </p:spPr>
        <p:txBody>
          <a:bodyPr>
            <a:noAutofit/>
          </a:bodyPr>
          <a:lstStyle/>
          <a:p>
            <a:pPr indent="-539750" algn="l"/>
            <a:r>
              <a:rPr lang="en-GB" sz="2000" b="1" i="1" dirty="0">
                <a:effectLst/>
                <a:latin typeface="DIN-Bold"/>
                <a:ea typeface="Times New Roman" panose="02020603050405020304" pitchFamily="18" charset="0"/>
                <a:cs typeface="Times New Roman" panose="02020603050405020304" pitchFamily="18" charset="0"/>
              </a:rPr>
              <a:t/>
            </a:r>
            <a:br>
              <a:rPr lang="en-GB" sz="2000" b="1" i="1" dirty="0">
                <a:effectLst/>
                <a:latin typeface="DIN-Bold"/>
                <a:ea typeface="Times New Roman" panose="02020603050405020304" pitchFamily="18" charset="0"/>
                <a:cs typeface="Times New Roman" panose="02020603050405020304" pitchFamily="18" charset="0"/>
              </a:rPr>
            </a:br>
            <a:r>
              <a:rPr lang="en-GB" sz="2000" b="1" i="1" dirty="0">
                <a:effectLst/>
                <a:latin typeface="DIN-Bold"/>
                <a:ea typeface="Times New Roman" panose="02020603050405020304" pitchFamily="18" charset="0"/>
                <a:cs typeface="Times New Roman" panose="02020603050405020304" pitchFamily="18" charset="0"/>
              </a:rPr>
              <a:t/>
            </a:r>
            <a:br>
              <a:rPr lang="en-GB" sz="2000" b="1" i="1" dirty="0">
                <a:effectLst/>
                <a:latin typeface="DIN-Bold"/>
                <a:ea typeface="Times New Roman" panose="02020603050405020304" pitchFamily="18" charset="0"/>
                <a:cs typeface="Times New Roman" panose="02020603050405020304" pitchFamily="18" charset="0"/>
              </a:rPr>
            </a:br>
            <a:r>
              <a:rPr lang="en-GB" sz="2000" b="1" i="1" dirty="0">
                <a:effectLst/>
                <a:latin typeface="DIN-Bold"/>
                <a:ea typeface="Times New Roman" panose="02020603050405020304" pitchFamily="18" charset="0"/>
                <a:cs typeface="Times New Roman" panose="02020603050405020304" pitchFamily="18" charset="0"/>
              </a:rPr>
              <a:t/>
            </a:r>
            <a:br>
              <a:rPr lang="en-GB" sz="2000" b="1" i="1" dirty="0">
                <a:effectLst/>
                <a:latin typeface="DIN-Bold"/>
                <a:ea typeface="Times New Roman" panose="02020603050405020304" pitchFamily="18" charset="0"/>
                <a:cs typeface="Times New Roman" panose="02020603050405020304" pitchFamily="18" charset="0"/>
              </a:rPr>
            </a:br>
            <a:r>
              <a:rPr lang="en-GB" sz="2000" b="1" i="1" dirty="0">
                <a:effectLst/>
                <a:latin typeface="DIN-Bold"/>
                <a:ea typeface="Times New Roman" panose="02020603050405020304" pitchFamily="18" charset="0"/>
                <a:cs typeface="Times New Roman" panose="02020603050405020304" pitchFamily="18" charset="0"/>
              </a:rPr>
              <a:t>Note 3:</a:t>
            </a:r>
            <a:r>
              <a:rPr lang="en-GB" sz="2000" i="1" dirty="0">
                <a:effectLst/>
                <a:latin typeface="DIN-Bold"/>
                <a:ea typeface="Times New Roman" panose="02020603050405020304" pitchFamily="18" charset="0"/>
                <a:cs typeface="Times New Roman" panose="02020603050405020304" pitchFamily="18" charset="0"/>
              </a:rPr>
              <a:t>	If the working pressure at the ECV is above 25 mbar and the meter installation outlet pressure is less than 18.5 mbar, attempt to adjust the meter regulator.</a:t>
            </a:r>
            <a:r>
              <a:rPr lang="en-GB" sz="2000" dirty="0">
                <a:effectLst/>
                <a:latin typeface="DIN-Bold"/>
                <a:ea typeface="Times New Roman" panose="02020603050405020304" pitchFamily="18" charset="0"/>
                <a:cs typeface="Times New Roman" panose="02020603050405020304" pitchFamily="18" charset="0"/>
              </a:rPr>
              <a:t/>
            </a:r>
            <a:br>
              <a:rPr lang="en-GB" sz="2000" dirty="0">
                <a:effectLst/>
                <a:latin typeface="DIN-Bold"/>
                <a:ea typeface="Times New Roman" panose="02020603050405020304" pitchFamily="18" charset="0"/>
                <a:cs typeface="Times New Roman" panose="02020603050405020304" pitchFamily="18" charset="0"/>
              </a:rPr>
            </a:br>
            <a:r>
              <a:rPr lang="en-GB" sz="2000" i="1" dirty="0">
                <a:effectLst/>
                <a:latin typeface="DIN-Bold"/>
                <a:ea typeface="Times New Roman" panose="02020603050405020304" pitchFamily="18" charset="0"/>
                <a:cs typeface="Times New Roman" panose="02020603050405020304" pitchFamily="18" charset="0"/>
              </a:rPr>
              <a:t> </a:t>
            </a:r>
            <a:r>
              <a:rPr lang="en-GB" sz="2000" dirty="0">
                <a:effectLst/>
                <a:latin typeface="DIN-Bold"/>
                <a:ea typeface="Times New Roman" panose="02020603050405020304" pitchFamily="18" charset="0"/>
                <a:cs typeface="Times New Roman" panose="02020603050405020304" pitchFamily="18" charset="0"/>
              </a:rPr>
              <a:t/>
            </a:r>
            <a:br>
              <a:rPr lang="en-GB" sz="2000" dirty="0">
                <a:effectLst/>
                <a:latin typeface="DIN-Bold"/>
                <a:ea typeface="Times New Roman" panose="02020603050405020304" pitchFamily="18" charset="0"/>
                <a:cs typeface="Times New Roman" panose="02020603050405020304" pitchFamily="18" charset="0"/>
              </a:rPr>
            </a:br>
            <a:r>
              <a:rPr lang="en-GB" sz="2000" i="1" dirty="0">
                <a:effectLst/>
                <a:latin typeface="DIN-Bold"/>
                <a:ea typeface="Times New Roman" panose="02020603050405020304" pitchFamily="18" charset="0"/>
                <a:cs typeface="Times New Roman" panose="02020603050405020304" pitchFamily="18" charset="0"/>
              </a:rPr>
              <a:t>For installations covered by Policy Exchange Meter Service (PEMS) attempt is to be made to adjust the meter regulator.</a:t>
            </a:r>
            <a:r>
              <a:rPr lang="en-GB" sz="2000" dirty="0">
                <a:effectLst/>
                <a:latin typeface="DIN-Bold"/>
                <a:ea typeface="Times New Roman" panose="02020603050405020304" pitchFamily="18" charset="0"/>
                <a:cs typeface="Times New Roman" panose="02020603050405020304" pitchFamily="18" charset="0"/>
              </a:rPr>
              <a:t/>
            </a:r>
            <a:br>
              <a:rPr lang="en-GB" sz="2000" dirty="0">
                <a:effectLst/>
                <a:latin typeface="DIN-Bold"/>
                <a:ea typeface="Times New Roman" panose="02020603050405020304" pitchFamily="18" charset="0"/>
                <a:cs typeface="Times New Roman" panose="02020603050405020304" pitchFamily="18" charset="0"/>
              </a:rPr>
            </a:br>
            <a:r>
              <a:rPr lang="en-GB" sz="2000" i="1" dirty="0">
                <a:effectLst/>
                <a:latin typeface="DIN-Bold"/>
                <a:ea typeface="Times New Roman" panose="02020603050405020304" pitchFamily="18" charset="0"/>
                <a:cs typeface="Times New Roman" panose="02020603050405020304" pitchFamily="18" charset="0"/>
              </a:rPr>
              <a:t> </a:t>
            </a:r>
            <a:r>
              <a:rPr lang="en-GB" sz="2000" dirty="0">
                <a:effectLst/>
                <a:latin typeface="DIN-Bold"/>
                <a:ea typeface="Times New Roman" panose="02020603050405020304" pitchFamily="18" charset="0"/>
                <a:cs typeface="Times New Roman" panose="02020603050405020304" pitchFamily="18" charset="0"/>
              </a:rPr>
              <a:t/>
            </a:r>
            <a:br>
              <a:rPr lang="en-GB" sz="2000" dirty="0">
                <a:effectLst/>
                <a:latin typeface="DIN-Bold"/>
                <a:ea typeface="Times New Roman" panose="02020603050405020304" pitchFamily="18" charset="0"/>
                <a:cs typeface="Times New Roman" panose="02020603050405020304" pitchFamily="18" charset="0"/>
              </a:rPr>
            </a:br>
            <a:r>
              <a:rPr lang="en-GB" sz="2000" i="1" dirty="0">
                <a:effectLst/>
                <a:latin typeface="DIN-Bold"/>
                <a:ea typeface="Times New Roman" panose="02020603050405020304" pitchFamily="18" charset="0"/>
                <a:cs typeface="Times New Roman" panose="02020603050405020304" pitchFamily="18" charset="0"/>
              </a:rPr>
              <a:t>If the inlet pressure is below 25 mbar, adjusting the meter regulator could result in the consumer being subjected to an excessive pressure in the future. </a:t>
            </a:r>
            <a:r>
              <a:rPr lang="en-GB" sz="2000" dirty="0">
                <a:effectLst/>
                <a:latin typeface="DIN-Bold"/>
                <a:ea typeface="Times New Roman" panose="02020603050405020304" pitchFamily="18" charset="0"/>
                <a:cs typeface="Times New Roman" panose="02020603050405020304" pitchFamily="18" charset="0"/>
              </a:rPr>
              <a:t/>
            </a:r>
            <a:br>
              <a:rPr lang="en-GB" sz="2000" dirty="0">
                <a:effectLst/>
                <a:latin typeface="DIN-Bold"/>
                <a:ea typeface="Times New Roman" panose="02020603050405020304" pitchFamily="18" charset="0"/>
                <a:cs typeface="Times New Roman" panose="02020603050405020304" pitchFamily="18" charset="0"/>
              </a:rPr>
            </a:br>
            <a:r>
              <a:rPr lang="en-GB" sz="2000" i="1" dirty="0">
                <a:solidFill>
                  <a:srgbClr val="8064A2"/>
                </a:solidFill>
                <a:effectLst/>
                <a:latin typeface="DIN-Bold"/>
                <a:ea typeface="Times New Roman" panose="02020603050405020304" pitchFamily="18" charset="0"/>
                <a:cs typeface="Times New Roman" panose="02020603050405020304" pitchFamily="18" charset="0"/>
              </a:rPr>
              <a:t> </a:t>
            </a:r>
            <a:r>
              <a:rPr lang="en-GB" sz="2000" dirty="0">
                <a:effectLst/>
                <a:latin typeface="DIN-Bold"/>
                <a:ea typeface="Times New Roman" panose="02020603050405020304" pitchFamily="18" charset="0"/>
                <a:cs typeface="Times New Roman" panose="02020603050405020304" pitchFamily="18" charset="0"/>
              </a:rPr>
              <a:t/>
            </a:r>
            <a:br>
              <a:rPr lang="en-GB" sz="2000" dirty="0">
                <a:effectLst/>
                <a:latin typeface="DIN-Bold"/>
                <a:ea typeface="Times New Roman" panose="02020603050405020304" pitchFamily="18" charset="0"/>
                <a:cs typeface="Times New Roman" panose="02020603050405020304" pitchFamily="18" charset="0"/>
              </a:rPr>
            </a:br>
            <a:r>
              <a:rPr lang="en-GB" sz="2000" b="1" i="1" dirty="0">
                <a:effectLst/>
                <a:latin typeface="DIN-Bold"/>
                <a:ea typeface="Times New Roman" panose="02020603050405020304" pitchFamily="18" charset="0"/>
                <a:cs typeface="Times New Roman" panose="02020603050405020304" pitchFamily="18" charset="0"/>
              </a:rPr>
              <a:t>Note 4:</a:t>
            </a:r>
            <a:r>
              <a:rPr lang="en-GB" sz="2000" i="1" dirty="0">
                <a:effectLst/>
                <a:latin typeface="DIN-Bold"/>
                <a:ea typeface="Times New Roman" panose="02020603050405020304" pitchFamily="18" charset="0"/>
                <a:cs typeface="Times New Roman" panose="02020603050405020304" pitchFamily="18" charset="0"/>
              </a:rPr>
              <a:t>	If the working pressure at the ECV is above 25 mbar, and the outlet to the meter installation is below 18.5 mbar (following appropriate adjustment) then the meter installation is at fault. </a:t>
            </a:r>
            <a:r>
              <a:rPr lang="en-GB" sz="2000" dirty="0">
                <a:effectLst/>
                <a:latin typeface="DIN-Bold"/>
                <a:ea typeface="Times New Roman" panose="02020603050405020304" pitchFamily="18" charset="0"/>
                <a:cs typeface="Times New Roman" panose="02020603050405020304" pitchFamily="18" charset="0"/>
              </a:rPr>
              <a:t/>
            </a:r>
            <a:br>
              <a:rPr lang="en-GB" sz="2000" dirty="0">
                <a:effectLst/>
                <a:latin typeface="DIN-Bold"/>
                <a:ea typeface="Times New Roman" panose="02020603050405020304" pitchFamily="18" charset="0"/>
                <a:cs typeface="Times New Roman" panose="02020603050405020304" pitchFamily="18" charset="0"/>
              </a:rPr>
            </a:br>
            <a:r>
              <a:rPr lang="en-GB" sz="2000" i="1" dirty="0">
                <a:effectLst/>
                <a:latin typeface="DIN-Bold"/>
                <a:ea typeface="Times New Roman" panose="02020603050405020304" pitchFamily="18" charset="0"/>
                <a:cs typeface="Times New Roman" panose="02020603050405020304" pitchFamily="18" charset="0"/>
              </a:rPr>
              <a:t> </a:t>
            </a:r>
            <a:r>
              <a:rPr lang="en-GB" sz="2000" dirty="0">
                <a:effectLst/>
                <a:latin typeface="DIN-Bold"/>
                <a:ea typeface="Times New Roman" panose="02020603050405020304" pitchFamily="18" charset="0"/>
                <a:cs typeface="Times New Roman" panose="02020603050405020304" pitchFamily="18" charset="0"/>
              </a:rPr>
              <a:t/>
            </a:r>
            <a:br>
              <a:rPr lang="en-GB" sz="2000" dirty="0">
                <a:effectLst/>
                <a:latin typeface="DIN-Bold"/>
                <a:ea typeface="Times New Roman" panose="02020603050405020304" pitchFamily="18" charset="0"/>
                <a:cs typeface="Times New Roman" panose="02020603050405020304" pitchFamily="18" charset="0"/>
              </a:rPr>
            </a:br>
            <a:r>
              <a:rPr lang="en-GB" sz="2000" i="1" dirty="0">
                <a:effectLst/>
                <a:latin typeface="DIN-Bold"/>
                <a:ea typeface="Times New Roman" panose="02020603050405020304" pitchFamily="18" charset="0"/>
                <a:cs typeface="Times New Roman" panose="02020603050405020304" pitchFamily="18" charset="0"/>
              </a:rPr>
              <a:t>For installations covered by PEMS, the meter installation components are to be replaced as appropriate, for other installations the MEM is to be contacted</a:t>
            </a:r>
            <a:r>
              <a:rPr lang="en-GB" sz="2400" i="1" dirty="0">
                <a:effectLst/>
                <a:latin typeface="DIN-Bold"/>
                <a:ea typeface="Times New Roman" panose="02020603050405020304" pitchFamily="18" charset="0"/>
                <a:cs typeface="Times New Roman" panose="02020603050405020304" pitchFamily="18" charset="0"/>
              </a:rPr>
              <a:t>.</a:t>
            </a:r>
            <a:r>
              <a:rPr lang="en-GB" sz="2400" dirty="0">
                <a:effectLst/>
                <a:latin typeface="DIN-Bold"/>
                <a:ea typeface="Times New Roman" panose="02020603050405020304" pitchFamily="18" charset="0"/>
                <a:cs typeface="Times New Roman" panose="02020603050405020304" pitchFamily="18" charset="0"/>
              </a:rPr>
              <a:t/>
            </a:r>
            <a:br>
              <a:rPr lang="en-GB" sz="2400" dirty="0">
                <a:effectLst/>
                <a:latin typeface="DIN-Bold"/>
                <a:ea typeface="Times New Roman" panose="02020603050405020304" pitchFamily="18" charset="0"/>
                <a:cs typeface="Times New Roman" panose="02020603050405020304" pitchFamily="18" charset="0"/>
              </a:rPr>
            </a:br>
            <a:r>
              <a:rPr lang="en-GB" sz="2400" i="1" dirty="0">
                <a:effectLst/>
                <a:latin typeface="DIN-Bold"/>
                <a:ea typeface="Times New Roman" panose="02020603050405020304" pitchFamily="18" charset="0"/>
                <a:cs typeface="Times New Roman" panose="02020603050405020304" pitchFamily="18" charset="0"/>
              </a:rPr>
              <a:t> </a:t>
            </a:r>
            <a:r>
              <a:rPr lang="en-GB" sz="2400" dirty="0">
                <a:effectLst/>
                <a:latin typeface="DIN-Bold"/>
                <a:ea typeface="Times New Roman" panose="02020603050405020304" pitchFamily="18" charset="0"/>
                <a:cs typeface="Times New Roman" panose="02020603050405020304" pitchFamily="18" charset="0"/>
              </a:rPr>
              <a:t/>
            </a:r>
            <a:br>
              <a:rPr lang="en-GB" sz="2400" dirty="0">
                <a:effectLst/>
                <a:latin typeface="DIN-Bold"/>
                <a:ea typeface="Times New Roman" panose="02020603050405020304" pitchFamily="18" charset="0"/>
                <a:cs typeface="Times New Roman" panose="02020603050405020304" pitchFamily="18" charset="0"/>
              </a:rPr>
            </a:br>
            <a:r>
              <a:rPr lang="en-GB" sz="2400" dirty="0">
                <a:effectLst/>
                <a:latin typeface="DIN-Bold"/>
                <a:ea typeface="Times New Roman" panose="02020603050405020304" pitchFamily="18" charset="0"/>
                <a:cs typeface="Times New Roman" panose="02020603050405020304" pitchFamily="18" charset="0"/>
              </a:rPr>
              <a:t/>
            </a:r>
            <a:br>
              <a:rPr lang="en-GB" sz="2400" dirty="0">
                <a:effectLst/>
                <a:latin typeface="DIN-Bold"/>
                <a:ea typeface="Times New Roman" panose="02020603050405020304" pitchFamily="18" charset="0"/>
                <a:cs typeface="Times New Roman" panose="02020603050405020304" pitchFamily="18" charset="0"/>
              </a:rPr>
            </a:br>
            <a:endParaRPr lang="en-GB" sz="2400" dirty="0">
              <a:latin typeface="DIN-Bold"/>
            </a:endParaRPr>
          </a:p>
        </p:txBody>
      </p:sp>
    </p:spTree>
    <p:extLst>
      <p:ext uri="{BB962C8B-B14F-4D97-AF65-F5344CB8AC3E}">
        <p14:creationId xmlns:p14="http://schemas.microsoft.com/office/powerpoint/2010/main" val="422211700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E39DA4-FDEC-5C9B-6A48-A9B42B02787A}"/>
              </a:ext>
            </a:extLst>
          </p:cNvPr>
          <p:cNvSpPr>
            <a:spLocks noGrp="1"/>
          </p:cNvSpPr>
          <p:nvPr>
            <p:ph type="title"/>
          </p:nvPr>
        </p:nvSpPr>
        <p:spPr>
          <a:xfrm>
            <a:off x="457200" y="274636"/>
            <a:ext cx="8229600" cy="5458620"/>
          </a:xfrm>
        </p:spPr>
        <p:txBody>
          <a:bodyPr>
            <a:normAutofit/>
          </a:bodyPr>
          <a:lstStyle/>
          <a:p>
            <a:pPr indent="-539750" algn="l"/>
            <a:r>
              <a:rPr lang="en-GB" sz="2000" b="1" i="1" dirty="0">
                <a:effectLst/>
                <a:latin typeface="DIN-Bold"/>
                <a:ea typeface="Times New Roman" panose="02020603050405020304" pitchFamily="18" charset="0"/>
                <a:cs typeface="Times New Roman" panose="02020603050405020304" pitchFamily="18" charset="0"/>
              </a:rPr>
              <a:t>Note 5:	</a:t>
            </a:r>
            <a:r>
              <a:rPr lang="en-GB" sz="2000" i="1" dirty="0">
                <a:effectLst/>
                <a:latin typeface="DIN-Bold"/>
                <a:ea typeface="Times New Roman" panose="02020603050405020304" pitchFamily="18" charset="0"/>
                <a:cs typeface="Times New Roman" panose="02020603050405020304" pitchFamily="18" charset="0"/>
              </a:rPr>
              <a:t>Where the pressure at the ECV outlet is between 19 mbar and 21.5 mbar, further investigation </a:t>
            </a:r>
            <a:r>
              <a:rPr lang="en-GB" sz="2000" i="1" dirty="0">
                <a:effectLst/>
                <a:latin typeface="DIN-Bold"/>
                <a:ea typeface="Times New Roman" panose="02020603050405020304" pitchFamily="18" charset="0"/>
                <a:cs typeface="Tahoma" panose="020B0604030504040204" pitchFamily="34" charset="0"/>
              </a:rPr>
              <a:t>may be required </a:t>
            </a:r>
            <a:r>
              <a:rPr lang="en-GB" sz="2000" i="1" dirty="0">
                <a:effectLst/>
                <a:latin typeface="DIN-Bold"/>
                <a:ea typeface="Times New Roman" panose="02020603050405020304" pitchFamily="18" charset="0"/>
                <a:cs typeface="Times New Roman" panose="02020603050405020304" pitchFamily="18" charset="0"/>
              </a:rPr>
              <a:t>by the GT. This would be dealt with on a case-by-case basis. </a:t>
            </a:r>
            <a:r>
              <a:rPr lang="en-GB" sz="2000" dirty="0">
                <a:effectLst/>
                <a:latin typeface="DIN-Bold"/>
                <a:ea typeface="Times New Roman" panose="02020603050405020304" pitchFamily="18" charset="0"/>
                <a:cs typeface="Times New Roman" panose="02020603050405020304" pitchFamily="18" charset="0"/>
              </a:rPr>
              <a:t/>
            </a:r>
            <a:br>
              <a:rPr lang="en-GB" sz="2000" dirty="0">
                <a:effectLst/>
                <a:latin typeface="DIN-Bold"/>
                <a:ea typeface="Times New Roman" panose="02020603050405020304" pitchFamily="18" charset="0"/>
                <a:cs typeface="Times New Roman" panose="02020603050405020304" pitchFamily="18" charset="0"/>
              </a:rPr>
            </a:br>
            <a:r>
              <a:rPr lang="en-GB" sz="2000" i="1" dirty="0">
                <a:effectLst/>
                <a:latin typeface="DIN-Bold"/>
                <a:ea typeface="Times New Roman" panose="02020603050405020304" pitchFamily="18" charset="0"/>
                <a:cs typeface="Times New Roman" panose="02020603050405020304" pitchFamily="18" charset="0"/>
              </a:rPr>
              <a:t> </a:t>
            </a:r>
            <a:r>
              <a:rPr lang="en-GB" sz="2000" dirty="0">
                <a:effectLst/>
                <a:latin typeface="DIN-Bold"/>
                <a:ea typeface="Times New Roman" panose="02020603050405020304" pitchFamily="18" charset="0"/>
                <a:cs typeface="Times New Roman" panose="02020603050405020304" pitchFamily="18" charset="0"/>
              </a:rPr>
              <a:t/>
            </a:r>
            <a:br>
              <a:rPr lang="en-GB" sz="2000" dirty="0">
                <a:effectLst/>
                <a:latin typeface="DIN-Bold"/>
                <a:ea typeface="Times New Roman" panose="02020603050405020304" pitchFamily="18" charset="0"/>
                <a:cs typeface="Times New Roman" panose="02020603050405020304" pitchFamily="18" charset="0"/>
              </a:rPr>
            </a:br>
            <a:r>
              <a:rPr lang="en-GB" sz="2000" i="1" dirty="0">
                <a:effectLst/>
                <a:latin typeface="DIN-Bold"/>
                <a:ea typeface="Times New Roman" panose="02020603050405020304" pitchFamily="18" charset="0"/>
                <a:cs typeface="Times New Roman" panose="02020603050405020304" pitchFamily="18" charset="0"/>
              </a:rPr>
              <a:t>Contact may be necessary with the Network operator, which is not always the same company that employs the ESP, e.g., Independent Gas Transporters (IGTs).</a:t>
            </a:r>
            <a:r>
              <a:rPr lang="en-GB" sz="2000" dirty="0">
                <a:effectLst/>
                <a:latin typeface="DIN-Bold"/>
                <a:ea typeface="Times New Roman" panose="02020603050405020304" pitchFamily="18" charset="0"/>
                <a:cs typeface="Times New Roman" panose="02020603050405020304" pitchFamily="18" charset="0"/>
              </a:rPr>
              <a:t/>
            </a:r>
            <a:br>
              <a:rPr lang="en-GB" sz="2000" dirty="0">
                <a:effectLst/>
                <a:latin typeface="DIN-Bold"/>
                <a:ea typeface="Times New Roman" panose="02020603050405020304" pitchFamily="18" charset="0"/>
                <a:cs typeface="Times New Roman" panose="02020603050405020304" pitchFamily="18" charset="0"/>
              </a:rPr>
            </a:br>
            <a:r>
              <a:rPr lang="en-GB" sz="2000" i="1" dirty="0">
                <a:effectLst/>
                <a:latin typeface="DIN-Bold"/>
                <a:ea typeface="Times New Roman" panose="02020603050405020304" pitchFamily="18" charset="0"/>
                <a:cs typeface="Times New Roman" panose="02020603050405020304" pitchFamily="18" charset="0"/>
              </a:rPr>
              <a:t> </a:t>
            </a:r>
            <a:r>
              <a:rPr lang="en-GB" sz="2000" dirty="0">
                <a:effectLst/>
                <a:latin typeface="DIN-Bold"/>
                <a:ea typeface="Times New Roman" panose="02020603050405020304" pitchFamily="18" charset="0"/>
                <a:cs typeface="Times New Roman" panose="02020603050405020304" pitchFamily="18" charset="0"/>
              </a:rPr>
              <a:t/>
            </a:r>
            <a:br>
              <a:rPr lang="en-GB" sz="2000" dirty="0">
                <a:effectLst/>
                <a:latin typeface="DIN-Bold"/>
                <a:ea typeface="Times New Roman" panose="02020603050405020304" pitchFamily="18" charset="0"/>
                <a:cs typeface="Times New Roman" panose="02020603050405020304" pitchFamily="18" charset="0"/>
              </a:rPr>
            </a:br>
            <a:r>
              <a:rPr lang="en-GB" sz="2000" b="1" i="1" dirty="0">
                <a:effectLst/>
                <a:latin typeface="DIN-Bold"/>
                <a:ea typeface="Times New Roman" panose="02020603050405020304" pitchFamily="18" charset="0"/>
                <a:cs typeface="Times New Roman" panose="02020603050405020304" pitchFamily="18" charset="0"/>
              </a:rPr>
              <a:t>Note 6:</a:t>
            </a:r>
            <a:r>
              <a:rPr lang="en-GB" sz="2000" i="1" dirty="0">
                <a:effectLst/>
                <a:latin typeface="DIN-Bold"/>
                <a:ea typeface="Times New Roman" panose="02020603050405020304" pitchFamily="18" charset="0"/>
                <a:cs typeface="Times New Roman" panose="02020603050405020304" pitchFamily="18" charset="0"/>
              </a:rPr>
              <a:t>	Where the pressure at the ECV outlet is less than 19 mbar, further investigation </a:t>
            </a:r>
            <a:r>
              <a:rPr lang="en-GB" sz="2000" i="1" dirty="0">
                <a:effectLst/>
                <a:latin typeface="DIN-Bold"/>
                <a:ea typeface="Times New Roman" panose="02020603050405020304" pitchFamily="18" charset="0"/>
                <a:cs typeface="Tahoma" panose="020B0604030504040204" pitchFamily="34" charset="0"/>
              </a:rPr>
              <a:t>may be required </a:t>
            </a:r>
            <a:r>
              <a:rPr lang="en-GB" sz="2000" i="1" dirty="0">
                <a:effectLst/>
                <a:latin typeface="DIN-Bold"/>
                <a:ea typeface="Times New Roman" panose="02020603050405020304" pitchFamily="18" charset="0"/>
                <a:cs typeface="Times New Roman" panose="02020603050405020304" pitchFamily="18" charset="0"/>
              </a:rPr>
              <a:t>by the GT. This would be dealt with on a case-by-case basis. </a:t>
            </a:r>
            <a:r>
              <a:rPr lang="en-GB" sz="2000" dirty="0">
                <a:effectLst/>
                <a:latin typeface="DIN-Bold"/>
                <a:ea typeface="Times New Roman" panose="02020603050405020304" pitchFamily="18" charset="0"/>
                <a:cs typeface="Times New Roman" panose="02020603050405020304" pitchFamily="18" charset="0"/>
              </a:rPr>
              <a:t/>
            </a:r>
            <a:br>
              <a:rPr lang="en-GB" sz="2000" dirty="0">
                <a:effectLst/>
                <a:latin typeface="DIN-Bold"/>
                <a:ea typeface="Times New Roman" panose="02020603050405020304" pitchFamily="18" charset="0"/>
                <a:cs typeface="Times New Roman" panose="02020603050405020304" pitchFamily="18" charset="0"/>
              </a:rPr>
            </a:br>
            <a:r>
              <a:rPr lang="en-GB" sz="1800" i="1" dirty="0">
                <a:effectLst/>
                <a:latin typeface="Verdana" panose="020B0604030504040204" pitchFamily="34" charset="0"/>
                <a:ea typeface="Times New Roman" panose="02020603050405020304" pitchFamily="18" charset="0"/>
                <a:cs typeface="Times New Roman" panose="02020603050405020304" pitchFamily="18" charset="0"/>
              </a:rPr>
              <a:t>.</a:t>
            </a:r>
            <a:r>
              <a:rPr lang="en-GB" sz="1800" dirty="0">
                <a:effectLst/>
                <a:latin typeface="Verdana" panose="020B0604030504040204" pitchFamily="34" charset="0"/>
                <a:ea typeface="Times New Roman" panose="02020603050405020304" pitchFamily="18" charset="0"/>
                <a:cs typeface="Times New Roman" panose="02020603050405020304" pitchFamily="18" charset="0"/>
              </a:rPr>
              <a:t/>
            </a:r>
            <a:br>
              <a:rPr lang="en-GB" sz="1800" dirty="0">
                <a:effectLst/>
                <a:latin typeface="Verdana" panose="020B0604030504040204" pitchFamily="34" charset="0"/>
                <a:ea typeface="Times New Roman" panose="02020603050405020304" pitchFamily="18" charset="0"/>
                <a:cs typeface="Times New Roman" panose="02020603050405020304" pitchFamily="18" charset="0"/>
              </a:rPr>
            </a:br>
            <a:r>
              <a:rPr lang="en-GB" sz="1800" i="1" dirty="0">
                <a:effectLst/>
                <a:latin typeface="Verdana" panose="020B0604030504040204" pitchFamily="34" charset="0"/>
                <a:ea typeface="Times New Roman" panose="02020603050405020304" pitchFamily="18" charset="0"/>
                <a:cs typeface="Times New Roman" panose="02020603050405020304" pitchFamily="18" charset="0"/>
              </a:rPr>
              <a:t> </a:t>
            </a:r>
            <a:r>
              <a:rPr lang="en-GB" sz="1800" dirty="0">
                <a:effectLst/>
                <a:latin typeface="Verdana" panose="020B0604030504040204" pitchFamily="34" charset="0"/>
                <a:ea typeface="Times New Roman" panose="02020603050405020304" pitchFamily="18" charset="0"/>
                <a:cs typeface="Times New Roman" panose="02020603050405020304" pitchFamily="18" charset="0"/>
              </a:rPr>
              <a:t/>
            </a:r>
            <a:br>
              <a:rPr lang="en-GB" sz="1800" dirty="0">
                <a:effectLst/>
                <a:latin typeface="Verdana" panose="020B0604030504040204" pitchFamily="34" charset="0"/>
                <a:ea typeface="Times New Roman" panose="02020603050405020304" pitchFamily="18" charset="0"/>
                <a:cs typeface="Times New Roman" panose="02020603050405020304" pitchFamily="18" charset="0"/>
              </a:rPr>
            </a:br>
            <a:r>
              <a:rPr lang="en-GB" sz="1800" dirty="0">
                <a:effectLst/>
                <a:latin typeface="Verdana" panose="020B0604030504040204" pitchFamily="34" charset="0"/>
                <a:ea typeface="Times New Roman" panose="02020603050405020304" pitchFamily="18" charset="0"/>
                <a:cs typeface="Times New Roman" panose="02020603050405020304" pitchFamily="18" charset="0"/>
              </a:rPr>
              <a:t/>
            </a:r>
            <a:br>
              <a:rPr lang="en-GB" sz="1800" dirty="0">
                <a:effectLst/>
                <a:latin typeface="Verdana" panose="020B0604030504040204" pitchFamily="34" charset="0"/>
                <a:ea typeface="Times New Roman" panose="02020603050405020304" pitchFamily="18" charset="0"/>
                <a:cs typeface="Times New Roman" panose="02020603050405020304" pitchFamily="18" charset="0"/>
              </a:rPr>
            </a:br>
            <a:endParaRPr lang="en-GB" dirty="0"/>
          </a:p>
        </p:txBody>
      </p:sp>
    </p:spTree>
    <p:extLst>
      <p:ext uri="{BB962C8B-B14F-4D97-AF65-F5344CB8AC3E}">
        <p14:creationId xmlns:p14="http://schemas.microsoft.com/office/powerpoint/2010/main" val="285199842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F5CBA9D4-DB63-48EE-90ED-98C607B246C1}"/>
              </a:ext>
            </a:extLst>
          </p:cNvPr>
          <p:cNvSpPr>
            <a:spLocks noGrp="1"/>
          </p:cNvSpPr>
          <p:nvPr>
            <p:ph type="subTitle" idx="1"/>
          </p:nvPr>
        </p:nvSpPr>
        <p:spPr>
          <a:xfrm>
            <a:off x="467544" y="1844824"/>
            <a:ext cx="6400800" cy="1752600"/>
          </a:xfrm>
        </p:spPr>
        <p:txBody>
          <a:bodyPr>
            <a:normAutofit/>
          </a:bodyPr>
          <a:lstStyle/>
          <a:p>
            <a:r>
              <a:rPr kumimoji="0" lang="en-GB" sz="4400" b="1" i="0" u="none" strike="noStrike" kern="1200" cap="none" spc="0" normalizeH="0" baseline="0" noProof="0" dirty="0">
                <a:ln>
                  <a:noFill/>
                </a:ln>
                <a:solidFill>
                  <a:srgbClr val="F37421"/>
                </a:solidFill>
                <a:effectLst/>
                <a:uLnTx/>
                <a:uFillTx/>
                <a:cs typeface="Calibri" panose="020F0502020204030204" pitchFamily="34" charset="0"/>
              </a:rPr>
              <a:t>7. ESP Further Actions</a:t>
            </a:r>
            <a:endParaRPr lang="en-GB" sz="4400" dirty="0"/>
          </a:p>
        </p:txBody>
      </p:sp>
      <p:sp>
        <p:nvSpPr>
          <p:cNvPr id="3" name="Title 2">
            <a:extLst>
              <a:ext uri="{FF2B5EF4-FFF2-40B4-BE49-F238E27FC236}">
                <a16:creationId xmlns:a16="http://schemas.microsoft.com/office/drawing/2014/main" id="{4ED54C11-3457-4544-804A-685ACBCF8948}"/>
              </a:ext>
            </a:extLst>
          </p:cNvPr>
          <p:cNvSpPr>
            <a:spLocks noGrp="1"/>
          </p:cNvSpPr>
          <p:nvPr>
            <p:ph type="title"/>
          </p:nvPr>
        </p:nvSpPr>
        <p:spPr>
          <a:xfrm>
            <a:off x="457200" y="238927"/>
            <a:ext cx="8229600" cy="940965"/>
          </a:xfrm>
        </p:spPr>
        <p:txBody>
          <a:bodyPr>
            <a:normAutofit/>
          </a:bodyPr>
          <a:lstStyle/>
          <a:p>
            <a:r>
              <a:rPr kumimoji="0" lang="en-GB" sz="3200" b="1" i="0" u="none" strike="noStrike" kern="1200" cap="none" spc="0" normalizeH="0" baseline="0" noProof="0" dirty="0">
                <a:ln>
                  <a:noFill/>
                </a:ln>
                <a:solidFill>
                  <a:srgbClr val="F37421"/>
                </a:solidFill>
                <a:effectLst>
                  <a:outerShdw blurRad="38100" dist="38100" dir="2700000" algn="tl">
                    <a:srgbClr val="000000">
                      <a:alpha val="43137"/>
                    </a:srgbClr>
                  </a:outerShdw>
                </a:effectLst>
                <a:uLnTx/>
                <a:uFillTx/>
                <a:ea typeface="Calibri" panose="020F0502020204030204" pitchFamily="34" charset="0"/>
              </a:rPr>
              <a:t>IGEM/G/13</a:t>
            </a:r>
            <a:endParaRPr lang="en-GB" sz="3200" dirty="0"/>
          </a:p>
        </p:txBody>
      </p:sp>
    </p:spTree>
    <p:extLst>
      <p:ext uri="{BB962C8B-B14F-4D97-AF65-F5344CB8AC3E}">
        <p14:creationId xmlns:p14="http://schemas.microsoft.com/office/powerpoint/2010/main" val="27331256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4363"/>
            <a:ext cx="8229600" cy="685802"/>
          </a:xfrm>
        </p:spPr>
        <p:txBody>
          <a:bodyPr>
            <a:normAutofit/>
          </a:bodyPr>
          <a:lstStyle/>
          <a:p>
            <a:r>
              <a:rPr kumimoji="0" lang="en-GB" sz="3200" b="1" i="0" u="none" strike="noStrike" kern="1200" cap="none" spc="0" normalizeH="0" baseline="0" noProof="0" dirty="0">
                <a:ln>
                  <a:noFill/>
                </a:ln>
                <a:solidFill>
                  <a:srgbClr val="F37421"/>
                </a:solidFill>
                <a:effectLst>
                  <a:outerShdw blurRad="38100" dist="38100" dir="2700000" algn="tl">
                    <a:srgbClr val="000000">
                      <a:alpha val="43137"/>
                    </a:srgbClr>
                  </a:outerShdw>
                </a:effectLst>
                <a:uLnTx/>
                <a:uFillTx/>
                <a:ea typeface="Calibri" panose="020F0502020204030204" pitchFamily="34" charset="0"/>
              </a:rPr>
              <a:t>IGEM/G/13 </a:t>
            </a:r>
            <a:r>
              <a:rPr kumimoji="0" lang="en-GB" sz="3200" b="1" i="0" u="none" strike="noStrike" kern="1200" cap="none" spc="0" normalizeH="0" baseline="0" noProof="0" dirty="0">
                <a:ln>
                  <a:noFill/>
                </a:ln>
                <a:solidFill>
                  <a:srgbClr val="F37421"/>
                </a:solidFill>
                <a:effectLst>
                  <a:outerShdw blurRad="38100" dist="38100" dir="2700000" algn="tl">
                    <a:srgbClr val="000000">
                      <a:alpha val="43137"/>
                    </a:srgbClr>
                  </a:outerShdw>
                </a:effectLst>
                <a:uLnTx/>
                <a:uFillTx/>
              </a:rPr>
              <a:t>– ESP Further Actions</a:t>
            </a:r>
            <a:endParaRPr lang="en-GB" sz="3200" b="1" dirty="0">
              <a:solidFill>
                <a:srgbClr val="F3742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78904" y="1340769"/>
            <a:ext cx="8507288" cy="4785396"/>
          </a:xfrm>
        </p:spPr>
        <p:txBody>
          <a:bodyPr>
            <a:normAutofit fontScale="55000" lnSpcReduction="20000"/>
          </a:bodyPr>
          <a:lstStyle/>
          <a:p>
            <a:pPr marL="708025" indent="-708025">
              <a:buNone/>
            </a:pPr>
            <a:endParaRPr lang="en-GB" sz="3800" b="0" dirty="0">
              <a:solidFill>
                <a:schemeClr val="tx1"/>
              </a:solidFill>
            </a:endParaRPr>
          </a:p>
          <a:p>
            <a:pPr marL="712788" indent="-712788">
              <a:buNone/>
            </a:pPr>
            <a:r>
              <a:rPr lang="en-GB" sz="4400" b="0" dirty="0">
                <a:solidFill>
                  <a:schemeClr val="tx1"/>
                </a:solidFill>
                <a:effectLst>
                  <a:outerShdw blurRad="38100" dist="38100" dir="2700000" algn="tl">
                    <a:srgbClr val="000000">
                      <a:alpha val="43137"/>
                    </a:srgbClr>
                  </a:outerShdw>
                </a:effectLst>
              </a:rPr>
              <a:t>	7. Follow up actions </a:t>
            </a:r>
          </a:p>
          <a:p>
            <a:pPr marL="0" indent="0">
              <a:buNone/>
            </a:pPr>
            <a:endParaRPr lang="en-GB" sz="4400" b="0" dirty="0">
              <a:solidFill>
                <a:schemeClr val="tx1"/>
              </a:solidFill>
              <a:effectLst>
                <a:outerShdw blurRad="38100" dist="38100" dir="2700000" algn="tl">
                  <a:srgbClr val="000000">
                    <a:alpha val="43137"/>
                  </a:srgbClr>
                </a:outerShdw>
              </a:effectLst>
            </a:endParaRPr>
          </a:p>
          <a:p>
            <a:pPr marL="708025" indent="-708025" algn="just">
              <a:buNone/>
            </a:pPr>
            <a:r>
              <a:rPr lang="en-GB" sz="4400" b="0" dirty="0">
                <a:solidFill>
                  <a:schemeClr val="tx1"/>
                </a:solidFill>
                <a:effectLst>
                  <a:outerShdw blurRad="38100" dist="38100" dir="2700000" algn="tl">
                    <a:srgbClr val="000000">
                      <a:alpha val="43137"/>
                    </a:srgbClr>
                  </a:outerShdw>
                </a:effectLst>
              </a:rPr>
              <a:t>	The ESP may carry out further investigations including the standard service 6-minute average pressure test under normal load conditions</a:t>
            </a:r>
          </a:p>
          <a:p>
            <a:pPr marL="0" indent="0" algn="just">
              <a:buNone/>
            </a:pPr>
            <a:endParaRPr lang="en-GB" sz="4400" b="0" dirty="0">
              <a:solidFill>
                <a:schemeClr val="tx1"/>
              </a:solidFill>
              <a:effectLst>
                <a:outerShdw blurRad="38100" dist="38100" dir="2700000" algn="tl">
                  <a:srgbClr val="000000">
                    <a:alpha val="43137"/>
                  </a:srgbClr>
                </a:outerShdw>
              </a:effectLst>
            </a:endParaRPr>
          </a:p>
          <a:p>
            <a:pPr marL="708025" indent="0" algn="just">
              <a:buNone/>
            </a:pPr>
            <a:r>
              <a:rPr lang="en-GB" sz="4400" b="0" dirty="0">
                <a:solidFill>
                  <a:schemeClr val="tx1"/>
                </a:solidFill>
                <a:effectLst>
                  <a:outerShdw blurRad="38100" dist="38100" dir="2700000" algn="tl">
                    <a:srgbClr val="000000">
                      <a:alpha val="43137"/>
                    </a:srgbClr>
                  </a:outerShdw>
                </a:effectLst>
              </a:rPr>
              <a:t>If the average working pressure over a six minute period at the outlet of the ECV is unsatisfactory, and problem limited to a single property, the investigation should focus on the service pipe.  Where problems are experienced at adjoining premises, or where there is any history of problems at adjacent properties, the possibility of a wider underlying issue should be considered</a:t>
            </a:r>
          </a:p>
          <a:p>
            <a:pPr marL="0" indent="0">
              <a:buNone/>
            </a:pPr>
            <a:endParaRPr lang="en-GB" sz="2400" b="0" dirty="0">
              <a:solidFill>
                <a:schemeClr val="tx1"/>
              </a:solidFill>
            </a:endParaRPr>
          </a:p>
          <a:p>
            <a:pPr marL="0" indent="0" algn="ctr">
              <a:buNone/>
            </a:pPr>
            <a:endParaRPr lang="en-GB" sz="2400" b="0" dirty="0">
              <a:solidFill>
                <a:schemeClr val="tx1"/>
              </a:solidFill>
            </a:endParaRPr>
          </a:p>
        </p:txBody>
      </p:sp>
    </p:spTree>
    <p:extLst>
      <p:ext uri="{BB962C8B-B14F-4D97-AF65-F5344CB8AC3E}">
        <p14:creationId xmlns:p14="http://schemas.microsoft.com/office/powerpoint/2010/main" val="109889381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59"/>
            <a:ext cx="8229600" cy="868957"/>
          </a:xfrm>
        </p:spPr>
        <p:txBody>
          <a:bodyPr>
            <a:normAutofit/>
          </a:bodyPr>
          <a:lstStyle/>
          <a:p>
            <a:r>
              <a:rPr kumimoji="0" lang="en-GB" sz="3200" b="1" i="0" u="none" strike="noStrike" kern="1200" cap="none" spc="0" normalizeH="0" baseline="0" noProof="0" dirty="0">
                <a:ln>
                  <a:noFill/>
                </a:ln>
                <a:solidFill>
                  <a:srgbClr val="F37421"/>
                </a:solidFill>
                <a:effectLst>
                  <a:outerShdw blurRad="38100" dist="38100" dir="2700000" algn="tl">
                    <a:srgbClr val="000000">
                      <a:alpha val="43137"/>
                    </a:srgbClr>
                  </a:outerShdw>
                </a:effectLst>
                <a:uLnTx/>
                <a:uFillTx/>
                <a:ea typeface="Calibri" panose="020F0502020204030204" pitchFamily="34" charset="0"/>
              </a:rPr>
              <a:t>IGEM/G/13 </a:t>
            </a:r>
            <a:r>
              <a:rPr kumimoji="0" lang="en-GB" sz="3200" b="1" i="0" u="none" strike="noStrike" kern="1200" cap="none" spc="0" normalizeH="0" baseline="0" noProof="0" dirty="0">
                <a:ln>
                  <a:noFill/>
                </a:ln>
                <a:solidFill>
                  <a:srgbClr val="F37421"/>
                </a:solidFill>
                <a:effectLst>
                  <a:outerShdw blurRad="38100" dist="38100" dir="2700000" algn="tl">
                    <a:srgbClr val="000000">
                      <a:alpha val="43137"/>
                    </a:srgbClr>
                  </a:outerShdw>
                </a:effectLst>
                <a:uLnTx/>
                <a:uFillTx/>
              </a:rPr>
              <a:t>– ESP Further Actions</a:t>
            </a:r>
            <a:endParaRPr lang="en-GB" sz="3200" b="1" dirty="0">
              <a:solidFill>
                <a:srgbClr val="F3742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89248" y="1556792"/>
            <a:ext cx="8229600" cy="4525963"/>
          </a:xfrm>
        </p:spPr>
        <p:txBody>
          <a:bodyPr>
            <a:normAutofit/>
          </a:bodyPr>
          <a:lstStyle/>
          <a:p>
            <a:pPr marL="708025" indent="-708025" algn="just">
              <a:buNone/>
            </a:pPr>
            <a:r>
              <a:rPr lang="en-GB" sz="3100" b="0" dirty="0">
                <a:solidFill>
                  <a:schemeClr val="tx1"/>
                </a:solidFill>
                <a:effectLst>
                  <a:outerShdw blurRad="38100" dist="38100" dir="2700000" algn="tl">
                    <a:srgbClr val="000000">
                      <a:alpha val="43137"/>
                    </a:srgbClr>
                  </a:outerShdw>
                </a:effectLst>
              </a:rPr>
              <a:t>	</a:t>
            </a:r>
            <a:r>
              <a:rPr lang="en-GB" sz="2400" b="0" dirty="0">
                <a:solidFill>
                  <a:schemeClr val="tx1"/>
                </a:solidFill>
                <a:effectLst>
                  <a:outerShdw blurRad="38100" dist="38100" dir="2700000" algn="tl">
                    <a:srgbClr val="000000">
                      <a:alpha val="43137"/>
                    </a:srgbClr>
                  </a:outerShdw>
                </a:effectLst>
              </a:rPr>
              <a:t>Checking for incident conditions</a:t>
            </a:r>
          </a:p>
          <a:p>
            <a:pPr marL="708025" indent="-708025" algn="just">
              <a:buNone/>
            </a:pPr>
            <a:endParaRPr lang="en-GB" sz="2400" b="0" dirty="0">
              <a:solidFill>
                <a:schemeClr val="tx1"/>
              </a:solidFill>
              <a:effectLst>
                <a:outerShdw blurRad="38100" dist="38100" dir="2700000" algn="tl">
                  <a:srgbClr val="000000">
                    <a:alpha val="43137"/>
                  </a:srgbClr>
                </a:outerShdw>
              </a:effectLst>
            </a:endParaRPr>
          </a:p>
          <a:p>
            <a:pPr marL="708025" indent="0" algn="just">
              <a:buNone/>
            </a:pPr>
            <a:r>
              <a:rPr lang="en-GB" sz="2400" b="0" dirty="0">
                <a:solidFill>
                  <a:schemeClr val="tx1"/>
                </a:solidFill>
                <a:effectLst>
                  <a:outerShdw blurRad="38100" dist="38100" dir="2700000" algn="tl">
                    <a:srgbClr val="000000">
                      <a:alpha val="43137"/>
                    </a:srgbClr>
                  </a:outerShdw>
                </a:effectLst>
              </a:rPr>
              <a:t>Where poor pressure in a wider vicinity is confirmed - request support and start an investigation to determine the extent of the affected area by:</a:t>
            </a:r>
          </a:p>
          <a:p>
            <a:pPr marL="1257300" indent="-549275" algn="just">
              <a:buNone/>
            </a:pPr>
            <a:r>
              <a:rPr lang="en-GB" sz="2400" b="0" dirty="0">
                <a:solidFill>
                  <a:schemeClr val="tx1"/>
                </a:solidFill>
                <a:effectLst>
                  <a:outerShdw blurRad="38100" dist="38100" dir="2700000" algn="tl">
                    <a:srgbClr val="000000">
                      <a:alpha val="43137"/>
                    </a:srgbClr>
                  </a:outerShdw>
                </a:effectLst>
              </a:rPr>
              <a:t>a)	Checking opposite and adjacent premises</a:t>
            </a:r>
          </a:p>
          <a:p>
            <a:pPr marL="1257300" indent="-549275" algn="just">
              <a:buNone/>
            </a:pPr>
            <a:r>
              <a:rPr lang="en-GB" sz="2400" b="0" dirty="0">
                <a:solidFill>
                  <a:schemeClr val="tx1"/>
                </a:solidFill>
                <a:effectLst>
                  <a:outerShdw blurRad="38100" dist="38100" dir="2700000" algn="tl">
                    <a:srgbClr val="000000">
                      <a:alpha val="43137"/>
                    </a:srgbClr>
                  </a:outerShdw>
                </a:effectLst>
              </a:rPr>
              <a:t>b)	Checking pressures at strategic locations in the surrounding area and extremities of the mains, as appropriate</a:t>
            </a:r>
          </a:p>
          <a:p>
            <a:pPr marL="0" indent="0">
              <a:buNone/>
            </a:pPr>
            <a:endParaRPr lang="en-GB" sz="2400" b="0" dirty="0">
              <a:solidFill>
                <a:schemeClr val="tx1"/>
              </a:solidFill>
            </a:endParaRPr>
          </a:p>
          <a:p>
            <a:pPr marL="0" indent="0" algn="ctr">
              <a:buNone/>
            </a:pPr>
            <a:endParaRPr lang="en-GB" sz="2400" b="0" dirty="0">
              <a:solidFill>
                <a:schemeClr val="tx1"/>
              </a:solidFill>
            </a:endParaRPr>
          </a:p>
        </p:txBody>
      </p:sp>
    </p:spTree>
    <p:extLst>
      <p:ext uri="{BB962C8B-B14F-4D97-AF65-F5344CB8AC3E}">
        <p14:creationId xmlns:p14="http://schemas.microsoft.com/office/powerpoint/2010/main" val="2945408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8938E4AD-9454-4447-92DB-4E51C81ABA40}"/>
              </a:ext>
            </a:extLst>
          </p:cNvPr>
          <p:cNvSpPr>
            <a:spLocks noGrp="1"/>
          </p:cNvSpPr>
          <p:nvPr>
            <p:ph type="subTitle" idx="1"/>
          </p:nvPr>
        </p:nvSpPr>
        <p:spPr>
          <a:xfrm>
            <a:off x="755576" y="1844824"/>
            <a:ext cx="7920880" cy="1752600"/>
          </a:xfrm>
        </p:spPr>
        <p:txBody>
          <a:bodyPr>
            <a:normAutofit/>
          </a:bodyPr>
          <a:lstStyle/>
          <a:p>
            <a:r>
              <a:rPr kumimoji="0" lang="en-GB" sz="4400" b="1" i="0" u="none" strike="noStrike" kern="1200" cap="none" spc="0" normalizeH="0" baseline="0" noProof="0" dirty="0">
                <a:ln>
                  <a:noFill/>
                </a:ln>
                <a:solidFill>
                  <a:srgbClr val="F37421"/>
                </a:solidFill>
                <a:uLnTx/>
                <a:uFillTx/>
              </a:rPr>
              <a:t>1. </a:t>
            </a:r>
            <a:r>
              <a:rPr kumimoji="0" lang="en-GB" sz="4400" b="1" i="0" u="none" strike="noStrike" kern="1200" cap="none" spc="0" normalizeH="0" baseline="0" noProof="0" dirty="0">
                <a:ln>
                  <a:noFill/>
                </a:ln>
                <a:solidFill>
                  <a:srgbClr val="F37421"/>
                </a:solidFill>
                <a:uLnTx/>
                <a:uFillTx/>
                <a:ea typeface="Calibri" panose="020F0502020204030204" pitchFamily="34" charset="0"/>
              </a:rPr>
              <a:t>Standard Domestic Gas Load</a:t>
            </a:r>
            <a:endParaRPr lang="en-GB" sz="4400" dirty="0"/>
          </a:p>
        </p:txBody>
      </p:sp>
      <p:sp>
        <p:nvSpPr>
          <p:cNvPr id="3" name="Title 2">
            <a:extLst>
              <a:ext uri="{FF2B5EF4-FFF2-40B4-BE49-F238E27FC236}">
                <a16:creationId xmlns:a16="http://schemas.microsoft.com/office/drawing/2014/main" id="{56776764-1628-4FCA-8BD3-C9339471D885}"/>
              </a:ext>
            </a:extLst>
          </p:cNvPr>
          <p:cNvSpPr>
            <a:spLocks noGrp="1"/>
          </p:cNvSpPr>
          <p:nvPr>
            <p:ph type="title"/>
          </p:nvPr>
        </p:nvSpPr>
        <p:spPr>
          <a:xfrm>
            <a:off x="444632" y="272397"/>
            <a:ext cx="8229600" cy="868957"/>
          </a:xfrm>
        </p:spPr>
        <p:txBody>
          <a:bodyPr>
            <a:normAutofit/>
          </a:bodyPr>
          <a:lstStyle/>
          <a:p>
            <a:r>
              <a:rPr kumimoji="0" lang="en-GB" sz="3200" b="1" i="0" u="none" strike="noStrike" kern="1200" cap="none" spc="0" normalizeH="0" baseline="0" noProof="0" dirty="0">
                <a:ln>
                  <a:noFill/>
                </a:ln>
                <a:solidFill>
                  <a:srgbClr val="F37421"/>
                </a:solidFill>
                <a:effectLst>
                  <a:outerShdw blurRad="38100" dist="38100" dir="2700000" algn="tl">
                    <a:srgbClr val="000000">
                      <a:alpha val="43137"/>
                    </a:srgbClr>
                  </a:outerShdw>
                </a:effectLst>
                <a:uLnTx/>
                <a:uFillTx/>
                <a:ea typeface="Calibri" panose="020F0502020204030204" pitchFamily="34" charset="0"/>
              </a:rPr>
              <a:t>IGEM/G/13 </a:t>
            </a:r>
            <a:endParaRPr lang="en-GB" sz="3200" dirty="0"/>
          </a:p>
        </p:txBody>
      </p:sp>
    </p:spTree>
    <p:extLst>
      <p:ext uri="{BB962C8B-B14F-4D97-AF65-F5344CB8AC3E}">
        <p14:creationId xmlns:p14="http://schemas.microsoft.com/office/powerpoint/2010/main" val="193438416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59"/>
            <a:ext cx="8229600" cy="868957"/>
          </a:xfrm>
        </p:spPr>
        <p:txBody>
          <a:bodyPr>
            <a:normAutofit/>
          </a:bodyPr>
          <a:lstStyle/>
          <a:p>
            <a:r>
              <a:rPr kumimoji="0" lang="en-GB" sz="3200" b="1" i="0" u="none" strike="noStrike" kern="1200" cap="none" spc="0" normalizeH="0" baseline="0" noProof="0" dirty="0">
                <a:ln>
                  <a:noFill/>
                </a:ln>
                <a:solidFill>
                  <a:srgbClr val="F37421"/>
                </a:solidFill>
                <a:effectLst>
                  <a:outerShdw blurRad="38100" dist="38100" dir="2700000" algn="tl">
                    <a:srgbClr val="000000">
                      <a:alpha val="43137"/>
                    </a:srgbClr>
                  </a:outerShdw>
                </a:effectLst>
                <a:uLnTx/>
                <a:uFillTx/>
                <a:ea typeface="Calibri" panose="020F0502020204030204" pitchFamily="34" charset="0"/>
              </a:rPr>
              <a:t>IGEM/G/13 </a:t>
            </a:r>
            <a:r>
              <a:rPr kumimoji="0" lang="en-GB" sz="3200" b="1" i="0" u="none" strike="noStrike" kern="1200" cap="none" spc="0" normalizeH="0" baseline="0" noProof="0" dirty="0">
                <a:ln>
                  <a:noFill/>
                </a:ln>
                <a:solidFill>
                  <a:srgbClr val="F37421"/>
                </a:solidFill>
                <a:effectLst>
                  <a:outerShdw blurRad="38100" dist="38100" dir="2700000" algn="tl">
                    <a:srgbClr val="000000">
                      <a:alpha val="43137"/>
                    </a:srgbClr>
                  </a:outerShdw>
                </a:effectLst>
                <a:uLnTx/>
                <a:uFillTx/>
              </a:rPr>
              <a:t>– ESP Further Actions</a:t>
            </a:r>
            <a:endParaRPr lang="en-GB" sz="3200" b="1" dirty="0">
              <a:solidFill>
                <a:srgbClr val="F3742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79512" y="1639341"/>
            <a:ext cx="8229600" cy="4525963"/>
          </a:xfrm>
        </p:spPr>
        <p:txBody>
          <a:bodyPr>
            <a:normAutofit fontScale="85000" lnSpcReduction="10000"/>
          </a:bodyPr>
          <a:lstStyle/>
          <a:p>
            <a:pPr marL="0" indent="0" algn="just">
              <a:buNone/>
            </a:pPr>
            <a:r>
              <a:rPr lang="en-GB" sz="3100" b="0" dirty="0">
                <a:solidFill>
                  <a:schemeClr val="tx1"/>
                </a:solidFill>
                <a:effectLst>
                  <a:outerShdw blurRad="38100" dist="38100" dir="2700000" algn="tl">
                    <a:srgbClr val="000000">
                      <a:alpha val="43137"/>
                    </a:srgbClr>
                  </a:outerShdw>
                </a:effectLst>
              </a:rPr>
              <a:t>Pressure problems are escalated to a manager in the following circumstances:</a:t>
            </a:r>
          </a:p>
          <a:p>
            <a:pPr marL="0" indent="0" algn="just">
              <a:buNone/>
            </a:pPr>
            <a:endParaRPr lang="en-GB" sz="3100" b="0" dirty="0">
              <a:solidFill>
                <a:schemeClr val="tx1"/>
              </a:solidFill>
              <a:effectLst>
                <a:outerShdw blurRad="38100" dist="38100" dir="2700000" algn="tl">
                  <a:srgbClr val="000000">
                    <a:alpha val="43137"/>
                  </a:srgbClr>
                </a:outerShdw>
              </a:effectLst>
            </a:endParaRPr>
          </a:p>
          <a:p>
            <a:pPr marL="708025" indent="-708025" algn="just">
              <a:buNone/>
            </a:pPr>
            <a:r>
              <a:rPr lang="en-GB" sz="3100" b="0" dirty="0">
                <a:solidFill>
                  <a:schemeClr val="tx1"/>
                </a:solidFill>
                <a:effectLst>
                  <a:outerShdw blurRad="38100" dist="38100" dir="2700000" algn="tl">
                    <a:srgbClr val="000000">
                      <a:alpha val="43137"/>
                    </a:srgbClr>
                  </a:outerShdw>
                </a:effectLst>
              </a:rPr>
              <a:t>c)	Where the pressure problem is affecting more than 2 domestic premises or a critical load</a:t>
            </a:r>
          </a:p>
          <a:p>
            <a:pPr marL="708025" indent="-708025" algn="just">
              <a:buNone/>
            </a:pPr>
            <a:r>
              <a:rPr lang="en-GB" sz="3100" b="0" dirty="0">
                <a:solidFill>
                  <a:schemeClr val="tx1"/>
                </a:solidFill>
                <a:effectLst>
                  <a:outerShdw blurRad="38100" dist="38100" dir="2700000" algn="tl">
                    <a:srgbClr val="000000">
                      <a:alpha val="43137"/>
                    </a:srgbClr>
                  </a:outerShdw>
                </a:effectLst>
              </a:rPr>
              <a:t>d)	If the supply pressure is fluctuating due to water ingress</a:t>
            </a:r>
          </a:p>
          <a:p>
            <a:pPr marL="708025" indent="-708025" algn="just">
              <a:buNone/>
            </a:pPr>
            <a:r>
              <a:rPr lang="en-GB" sz="3100" b="0" dirty="0">
                <a:solidFill>
                  <a:schemeClr val="tx1"/>
                </a:solidFill>
                <a:effectLst>
                  <a:outerShdw blurRad="38100" dist="38100" dir="2700000" algn="tl">
                    <a:srgbClr val="000000">
                      <a:alpha val="43137"/>
                    </a:srgbClr>
                  </a:outerShdw>
                </a:effectLst>
              </a:rPr>
              <a:t>e)	A district governor is suspected to be causing the problem</a:t>
            </a:r>
          </a:p>
          <a:p>
            <a:pPr marL="708025" indent="-708025" algn="just">
              <a:buNone/>
            </a:pPr>
            <a:r>
              <a:rPr lang="en-GB" sz="3100" b="0" dirty="0">
                <a:solidFill>
                  <a:schemeClr val="tx1"/>
                </a:solidFill>
                <a:effectLst>
                  <a:outerShdw blurRad="38100" dist="38100" dir="2700000" algn="tl">
                    <a:srgbClr val="000000">
                      <a:alpha val="43137"/>
                    </a:srgbClr>
                  </a:outerShdw>
                </a:effectLst>
              </a:rPr>
              <a:t>f)	If higher pressures than expected are encountered (e.g., above 75 mbar on a LP network)</a:t>
            </a:r>
          </a:p>
          <a:p>
            <a:pPr marL="0" indent="0">
              <a:buNone/>
            </a:pPr>
            <a:endParaRPr lang="en-GB" sz="3400" b="0" dirty="0">
              <a:solidFill>
                <a:schemeClr val="tx1"/>
              </a:solidFill>
            </a:endParaRPr>
          </a:p>
          <a:p>
            <a:pPr marL="0" indent="0" algn="ctr">
              <a:buNone/>
            </a:pPr>
            <a:endParaRPr lang="en-GB" sz="2400" b="0" dirty="0">
              <a:solidFill>
                <a:schemeClr val="tx1"/>
              </a:solidFill>
            </a:endParaRPr>
          </a:p>
        </p:txBody>
      </p:sp>
    </p:spTree>
    <p:extLst>
      <p:ext uri="{BB962C8B-B14F-4D97-AF65-F5344CB8AC3E}">
        <p14:creationId xmlns:p14="http://schemas.microsoft.com/office/powerpoint/2010/main" val="50761191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8079"/>
            <a:ext cx="8229600" cy="796949"/>
          </a:xfrm>
        </p:spPr>
        <p:txBody>
          <a:bodyPr>
            <a:normAutofit/>
          </a:bodyPr>
          <a:lstStyle/>
          <a:p>
            <a:r>
              <a:rPr kumimoji="0" lang="en-GB" sz="3200" b="1" i="0" u="none" strike="noStrike" kern="1200" cap="none" spc="0" normalizeH="0" baseline="0" noProof="0" dirty="0">
                <a:ln>
                  <a:noFill/>
                </a:ln>
                <a:solidFill>
                  <a:srgbClr val="F37421"/>
                </a:solidFill>
                <a:effectLst>
                  <a:outerShdw blurRad="38100" dist="38100" dir="2700000" algn="tl">
                    <a:srgbClr val="000000">
                      <a:alpha val="43137"/>
                    </a:srgbClr>
                  </a:outerShdw>
                </a:effectLst>
                <a:uLnTx/>
                <a:uFillTx/>
                <a:ea typeface="Calibri" panose="020F0502020204030204" pitchFamily="34" charset="0"/>
              </a:rPr>
              <a:t>IGEM/G/13 </a:t>
            </a:r>
            <a:r>
              <a:rPr kumimoji="0" lang="en-GB" sz="3200" b="1" i="0" u="none" strike="noStrike" kern="1200" cap="none" spc="0" normalizeH="0" baseline="0" noProof="0" dirty="0">
                <a:ln>
                  <a:noFill/>
                </a:ln>
                <a:solidFill>
                  <a:srgbClr val="F37421"/>
                </a:solidFill>
                <a:effectLst>
                  <a:outerShdw blurRad="38100" dist="38100" dir="2700000" algn="tl">
                    <a:srgbClr val="000000">
                      <a:alpha val="43137"/>
                    </a:srgbClr>
                  </a:outerShdw>
                </a:effectLst>
                <a:uLnTx/>
                <a:uFillTx/>
              </a:rPr>
              <a:t>– ESP Further Actions</a:t>
            </a:r>
            <a:endParaRPr lang="en-GB" sz="3200" b="1" dirty="0">
              <a:solidFill>
                <a:srgbClr val="F3742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79512" y="1124744"/>
            <a:ext cx="8229600" cy="3628999"/>
          </a:xfrm>
        </p:spPr>
        <p:txBody>
          <a:bodyPr>
            <a:normAutofit/>
          </a:bodyPr>
          <a:lstStyle/>
          <a:p>
            <a:pPr marL="0" indent="0" algn="just">
              <a:buNone/>
            </a:pPr>
            <a:endParaRPr lang="en-GB" sz="2800" b="0" dirty="0">
              <a:solidFill>
                <a:schemeClr val="tx1"/>
              </a:solidFill>
              <a:effectLst>
                <a:outerShdw blurRad="38100" dist="38100" dir="2700000" algn="tl">
                  <a:srgbClr val="000000">
                    <a:alpha val="43137"/>
                  </a:srgbClr>
                </a:outerShdw>
              </a:effectLst>
            </a:endParaRPr>
          </a:p>
          <a:p>
            <a:pPr marL="0" indent="0" algn="just">
              <a:buNone/>
            </a:pPr>
            <a:r>
              <a:rPr lang="en-GB" sz="2400" b="0" dirty="0">
                <a:solidFill>
                  <a:schemeClr val="tx1"/>
                </a:solidFill>
                <a:effectLst>
                  <a:outerShdw blurRad="38100" dist="38100" dir="2700000" algn="tl">
                    <a:srgbClr val="000000">
                      <a:alpha val="43137"/>
                    </a:srgbClr>
                  </a:outerShdw>
                </a:effectLst>
              </a:rPr>
              <a:t>If this is due to temporary Network conditions, the ESP is to explain this to the customer/RGE/AMI with a likely timescale for the Network to return to normal operating conditions</a:t>
            </a:r>
          </a:p>
          <a:p>
            <a:pPr marL="0" indent="0" algn="ctr">
              <a:buNone/>
            </a:pPr>
            <a:endParaRPr lang="en-GB" sz="2400" b="0" dirty="0">
              <a:solidFill>
                <a:schemeClr val="tx1"/>
              </a:solidFill>
            </a:endParaRPr>
          </a:p>
        </p:txBody>
      </p:sp>
    </p:spTree>
    <p:extLst>
      <p:ext uri="{BB962C8B-B14F-4D97-AF65-F5344CB8AC3E}">
        <p14:creationId xmlns:p14="http://schemas.microsoft.com/office/powerpoint/2010/main" val="224498730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4593"/>
            <a:ext cx="8229600" cy="1052736"/>
          </a:xfrm>
        </p:spPr>
        <p:txBody>
          <a:bodyPr>
            <a:normAutofit/>
          </a:bodyPr>
          <a:lstStyle/>
          <a:p>
            <a:r>
              <a:rPr kumimoji="0" lang="en-GB" sz="3200" b="1" i="0" u="none" strike="noStrike" kern="1200" cap="none" spc="0" normalizeH="0" baseline="0" noProof="0" dirty="0">
                <a:ln>
                  <a:noFill/>
                </a:ln>
                <a:solidFill>
                  <a:srgbClr val="F37421"/>
                </a:solidFill>
                <a:effectLst>
                  <a:outerShdw blurRad="38100" dist="38100" dir="2700000" algn="tl">
                    <a:srgbClr val="000000">
                      <a:alpha val="43137"/>
                    </a:srgbClr>
                  </a:outerShdw>
                </a:effectLst>
                <a:uLnTx/>
                <a:uFillTx/>
                <a:ea typeface="Calibri" panose="020F0502020204030204" pitchFamily="34" charset="0"/>
              </a:rPr>
              <a:t>IGEM/G/13 </a:t>
            </a:r>
            <a:r>
              <a:rPr kumimoji="0" lang="en-GB" sz="3200" b="1" i="0" u="none" strike="noStrike" kern="1200" cap="none" spc="0" normalizeH="0" baseline="0" noProof="0" dirty="0">
                <a:ln>
                  <a:noFill/>
                </a:ln>
                <a:solidFill>
                  <a:srgbClr val="F37421"/>
                </a:solidFill>
                <a:effectLst>
                  <a:outerShdw blurRad="38100" dist="38100" dir="2700000" algn="tl">
                    <a:srgbClr val="000000">
                      <a:alpha val="43137"/>
                    </a:srgbClr>
                  </a:outerShdw>
                </a:effectLst>
                <a:uLnTx/>
                <a:uFillTx/>
              </a:rPr>
              <a:t>– ESP Further Actions</a:t>
            </a:r>
            <a:endParaRPr lang="en-GB" sz="3200" b="1" dirty="0">
              <a:solidFill>
                <a:srgbClr val="F3742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540568" y="1556792"/>
            <a:ext cx="8686800" cy="5328591"/>
          </a:xfrm>
        </p:spPr>
        <p:txBody>
          <a:bodyPr>
            <a:normAutofit/>
          </a:bodyPr>
          <a:lstStyle/>
          <a:p>
            <a:pPr marL="708025" indent="-708025">
              <a:buNone/>
            </a:pPr>
            <a:r>
              <a:rPr lang="en-GB" sz="2600" b="0" dirty="0">
                <a:solidFill>
                  <a:schemeClr val="tx1"/>
                </a:solidFill>
                <a:effectLst>
                  <a:outerShdw blurRad="38100" dist="38100" dir="2700000" algn="tl">
                    <a:srgbClr val="000000">
                      <a:alpha val="43137"/>
                    </a:srgbClr>
                  </a:outerShdw>
                </a:effectLst>
              </a:rPr>
              <a:t>	</a:t>
            </a:r>
            <a:r>
              <a:rPr lang="en-GB" sz="2400" b="0" dirty="0">
                <a:solidFill>
                  <a:schemeClr val="tx1"/>
                </a:solidFill>
                <a:effectLst>
                  <a:outerShdw blurRad="38100" dist="38100" dir="2700000" algn="tl">
                    <a:srgbClr val="000000">
                      <a:alpha val="43137"/>
                    </a:srgbClr>
                  </a:outerShdw>
                </a:effectLst>
              </a:rPr>
              <a:t>Actions to resolve service fault:</a:t>
            </a:r>
          </a:p>
          <a:p>
            <a:pPr marL="708025" indent="0">
              <a:buNone/>
            </a:pPr>
            <a:r>
              <a:rPr lang="en-GB" sz="2400" b="0" dirty="0">
                <a:solidFill>
                  <a:schemeClr val="tx1"/>
                </a:solidFill>
                <a:effectLst>
                  <a:outerShdw blurRad="38100" dist="38100" dir="2700000" algn="tl">
                    <a:srgbClr val="000000">
                      <a:alpha val="43137"/>
                    </a:srgbClr>
                  </a:outerShdw>
                </a:effectLst>
              </a:rPr>
              <a:t>If the investigation leads to the conclusion that the service is at fault:</a:t>
            </a:r>
          </a:p>
          <a:p>
            <a:pPr marL="1257300" indent="-549275">
              <a:buNone/>
            </a:pPr>
            <a:r>
              <a:rPr lang="en-GB" sz="2400" b="0" dirty="0">
                <a:solidFill>
                  <a:schemeClr val="tx1"/>
                </a:solidFill>
                <a:effectLst>
                  <a:outerShdw blurRad="38100" dist="38100" dir="2700000" algn="tl">
                    <a:srgbClr val="000000">
                      <a:alpha val="43137"/>
                    </a:srgbClr>
                  </a:outerShdw>
                </a:effectLst>
              </a:rPr>
              <a:t>a)	Check the condition of the service – clear of rust and water </a:t>
            </a:r>
          </a:p>
          <a:p>
            <a:pPr marL="1257300" indent="-549275">
              <a:buNone/>
            </a:pPr>
            <a:r>
              <a:rPr lang="en-GB" sz="2400" b="0" dirty="0">
                <a:solidFill>
                  <a:schemeClr val="tx1"/>
                </a:solidFill>
                <a:effectLst>
                  <a:outerShdw blurRad="38100" dist="38100" dir="2700000" algn="tl">
                    <a:srgbClr val="000000">
                      <a:alpha val="43137"/>
                    </a:srgbClr>
                  </a:outerShdw>
                </a:effectLst>
              </a:rPr>
              <a:t>b)	Check the size of the service </a:t>
            </a:r>
          </a:p>
          <a:p>
            <a:pPr marL="1257300" indent="-549275">
              <a:buNone/>
            </a:pPr>
            <a:r>
              <a:rPr lang="en-GB" sz="2400" b="0" dirty="0">
                <a:solidFill>
                  <a:schemeClr val="tx1"/>
                </a:solidFill>
                <a:effectLst>
                  <a:outerShdw blurRad="38100" dist="38100" dir="2700000" algn="tl">
                    <a:srgbClr val="000000">
                      <a:alpha val="43137"/>
                    </a:srgbClr>
                  </a:outerShdw>
                </a:effectLst>
              </a:rPr>
              <a:t>c)	Check the pressure drop across the service</a:t>
            </a:r>
          </a:p>
          <a:p>
            <a:pPr marL="1257300" indent="-549275">
              <a:buNone/>
            </a:pPr>
            <a:r>
              <a:rPr lang="en-GB" sz="2400" b="0" dirty="0">
                <a:solidFill>
                  <a:schemeClr val="tx1"/>
                </a:solidFill>
                <a:effectLst>
                  <a:outerShdw blurRad="38100" dist="38100" dir="2700000" algn="tl">
                    <a:srgbClr val="000000">
                      <a:alpha val="43137"/>
                    </a:srgbClr>
                  </a:outerShdw>
                </a:effectLst>
              </a:rPr>
              <a:t>d)	Replace the service if required</a:t>
            </a:r>
          </a:p>
          <a:p>
            <a:pPr marL="0" indent="0">
              <a:buNone/>
            </a:pPr>
            <a:endParaRPr lang="en-GB" sz="2400" b="0" dirty="0">
              <a:solidFill>
                <a:schemeClr val="tx1"/>
              </a:solidFill>
              <a:effectLst>
                <a:outerShdw blurRad="38100" dist="38100" dir="2700000" algn="tl">
                  <a:srgbClr val="000000">
                    <a:alpha val="43137"/>
                  </a:srgbClr>
                </a:outerShdw>
              </a:effectLst>
            </a:endParaRPr>
          </a:p>
          <a:p>
            <a:pPr marL="708025" indent="0">
              <a:buNone/>
            </a:pPr>
            <a:r>
              <a:rPr lang="en-GB" sz="2400" b="0" dirty="0">
                <a:solidFill>
                  <a:schemeClr val="tx1"/>
                </a:solidFill>
                <a:effectLst>
                  <a:outerShdw blurRad="38100" dist="38100" dir="2700000" algn="tl">
                    <a:srgbClr val="000000">
                      <a:alpha val="43137"/>
                    </a:srgbClr>
                  </a:outerShdw>
                </a:effectLst>
              </a:rPr>
              <a:t>On establishing the necessary course of action, explain this to the customer/RGE/AMI with a likely timescale for resolution</a:t>
            </a:r>
          </a:p>
          <a:p>
            <a:pPr marL="0" indent="0" algn="ctr">
              <a:buNone/>
            </a:pPr>
            <a:endParaRPr lang="en-GB" sz="2400" b="0" dirty="0">
              <a:solidFill>
                <a:schemeClr val="tx1"/>
              </a:solidFill>
            </a:endParaRPr>
          </a:p>
        </p:txBody>
      </p:sp>
    </p:spTree>
    <p:extLst>
      <p:ext uri="{BB962C8B-B14F-4D97-AF65-F5344CB8AC3E}">
        <p14:creationId xmlns:p14="http://schemas.microsoft.com/office/powerpoint/2010/main" val="384896960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621"/>
            <a:ext cx="8229600" cy="802120"/>
          </a:xfrm>
        </p:spPr>
        <p:txBody>
          <a:bodyPr>
            <a:normAutofit/>
          </a:bodyPr>
          <a:lstStyle/>
          <a:p>
            <a:r>
              <a:rPr kumimoji="0" lang="en-GB" sz="3200" b="1" i="0" u="none" strike="noStrike" kern="1200" cap="none" spc="0" normalizeH="0" baseline="0" noProof="0" dirty="0">
                <a:ln>
                  <a:noFill/>
                </a:ln>
                <a:solidFill>
                  <a:srgbClr val="F37421"/>
                </a:solidFill>
                <a:effectLst>
                  <a:outerShdw blurRad="38100" dist="38100" dir="2700000" algn="tl">
                    <a:srgbClr val="000000">
                      <a:alpha val="43137"/>
                    </a:srgbClr>
                  </a:outerShdw>
                </a:effectLst>
                <a:uLnTx/>
                <a:uFillTx/>
                <a:ea typeface="Calibri" panose="020F0502020204030204" pitchFamily="34" charset="0"/>
              </a:rPr>
              <a:t>IGEM/G/13</a:t>
            </a:r>
            <a:r>
              <a:rPr kumimoji="0" lang="en-GB" sz="3200" b="1" i="0" u="none" strike="noStrike" kern="1200" cap="none" spc="0" normalizeH="0" baseline="0" noProof="0" dirty="0">
                <a:ln>
                  <a:noFill/>
                </a:ln>
                <a:solidFill>
                  <a:srgbClr val="F37421"/>
                </a:solidFill>
                <a:effectLst/>
                <a:uLnTx/>
                <a:uFillTx/>
              </a:rPr>
              <a:t> </a:t>
            </a:r>
            <a:endParaRPr lang="en-GB" sz="3200" b="1" dirty="0">
              <a:solidFill>
                <a:srgbClr val="F37421"/>
              </a:solidFill>
            </a:endParaRPr>
          </a:p>
        </p:txBody>
      </p:sp>
      <p:sp>
        <p:nvSpPr>
          <p:cNvPr id="3" name="Content Placeholder 2"/>
          <p:cNvSpPr>
            <a:spLocks noGrp="1"/>
          </p:cNvSpPr>
          <p:nvPr>
            <p:ph idx="1"/>
          </p:nvPr>
        </p:nvSpPr>
        <p:spPr>
          <a:xfrm>
            <a:off x="158824" y="1600201"/>
            <a:ext cx="8229600" cy="4525963"/>
          </a:xfrm>
        </p:spPr>
        <p:txBody>
          <a:bodyPr>
            <a:normAutofit/>
          </a:bodyPr>
          <a:lstStyle/>
          <a:p>
            <a:pPr marL="0" indent="0" algn="ctr">
              <a:buNone/>
            </a:pPr>
            <a:r>
              <a:rPr lang="en-GB" sz="2400" b="0" dirty="0">
                <a:effectLst>
                  <a:outerShdw blurRad="38100" dist="38100" dir="2700000" algn="tl">
                    <a:srgbClr val="000000">
                      <a:alpha val="43137"/>
                    </a:srgbClr>
                  </a:outerShdw>
                </a:effectLst>
              </a:rPr>
              <a:t>Finally IGEM/G/13 will go through a full review within 18 months to ensure it is fit for purpose!</a:t>
            </a:r>
          </a:p>
          <a:p>
            <a:pPr marL="0" indent="0" algn="ctr">
              <a:buNone/>
            </a:pPr>
            <a:endParaRPr lang="en-GB" sz="5400" b="0" dirty="0">
              <a:effectLst>
                <a:outerShdw blurRad="38100" dist="38100" dir="2700000" algn="tl">
                  <a:srgbClr val="000000">
                    <a:alpha val="43137"/>
                  </a:srgbClr>
                </a:outerShdw>
              </a:effectLst>
            </a:endParaRPr>
          </a:p>
          <a:p>
            <a:pPr marL="0" indent="0" algn="ctr">
              <a:buNone/>
            </a:pPr>
            <a:r>
              <a:rPr lang="en-GB" sz="5400" b="0" dirty="0">
                <a:effectLst>
                  <a:outerShdw blurRad="38100" dist="38100" dir="2700000" algn="tl">
                    <a:srgbClr val="000000">
                      <a:alpha val="43137"/>
                    </a:srgbClr>
                  </a:outerShdw>
                </a:effectLst>
              </a:rPr>
              <a:t>ANY QUESTIONS</a:t>
            </a:r>
          </a:p>
          <a:p>
            <a:pPr marL="0" indent="0" algn="ctr">
              <a:buNone/>
            </a:pPr>
            <a:endParaRPr lang="en-GB" sz="2400" b="0" dirty="0">
              <a:solidFill>
                <a:schemeClr val="tx1"/>
              </a:solidFill>
            </a:endParaRPr>
          </a:p>
        </p:txBody>
      </p:sp>
      <p:pic>
        <p:nvPicPr>
          <p:cNvPr id="5" name="Graphic 4" descr="Questions">
            <a:extLst>
              <a:ext uri="{FF2B5EF4-FFF2-40B4-BE49-F238E27FC236}">
                <a16:creationId xmlns:a16="http://schemas.microsoft.com/office/drawing/2014/main" id="{68C95F66-5036-41F5-B9BF-06A59FA21B77}"/>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3231852" y="4273115"/>
            <a:ext cx="2592288" cy="1969368"/>
          </a:xfrm>
          <a:prstGeom prst="rect">
            <a:avLst/>
          </a:prstGeom>
        </p:spPr>
      </p:pic>
    </p:spTree>
    <p:extLst>
      <p:ext uri="{BB962C8B-B14F-4D97-AF65-F5344CB8AC3E}">
        <p14:creationId xmlns:p14="http://schemas.microsoft.com/office/powerpoint/2010/main" val="6856319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6687"/>
            <a:ext cx="9144000" cy="868957"/>
          </a:xfrm>
        </p:spPr>
        <p:txBody>
          <a:bodyPr>
            <a:normAutofit/>
          </a:bodyPr>
          <a:lstStyle/>
          <a:p>
            <a:r>
              <a:rPr kumimoji="0" lang="en-GB" sz="3200" b="1" i="0" u="none" strike="noStrike" kern="1200" cap="none" spc="0" normalizeH="0" baseline="0" noProof="0" dirty="0">
                <a:ln>
                  <a:noFill/>
                </a:ln>
                <a:solidFill>
                  <a:srgbClr val="F37421"/>
                </a:solidFill>
                <a:effectLst>
                  <a:outerShdw blurRad="38100" dist="38100" dir="2700000" algn="tl">
                    <a:srgbClr val="000000">
                      <a:alpha val="43137"/>
                    </a:srgbClr>
                  </a:outerShdw>
                </a:effectLst>
                <a:uLnTx/>
                <a:uFillTx/>
                <a:ea typeface="Calibri" panose="020F0502020204030204" pitchFamily="34" charset="0"/>
              </a:rPr>
              <a:t>IGEM/G/13 – Standard Domestic Gas Load</a:t>
            </a:r>
            <a:endParaRPr lang="en-GB" sz="3200" b="1" dirty="0"/>
          </a:p>
        </p:txBody>
      </p:sp>
      <p:sp>
        <p:nvSpPr>
          <p:cNvPr id="3" name="Content Placeholder 2"/>
          <p:cNvSpPr>
            <a:spLocks noGrp="1"/>
          </p:cNvSpPr>
          <p:nvPr>
            <p:ph idx="1"/>
          </p:nvPr>
        </p:nvSpPr>
        <p:spPr>
          <a:xfrm>
            <a:off x="457200" y="1484784"/>
            <a:ext cx="7859216" cy="4853135"/>
          </a:xfrm>
        </p:spPr>
        <p:txBody>
          <a:bodyPr>
            <a:normAutofit/>
          </a:bodyPr>
          <a:lstStyle/>
          <a:p>
            <a:pPr marL="361950" indent="-361950">
              <a:buNone/>
            </a:pPr>
            <a:endParaRPr lang="en-GB" sz="2400" b="0" dirty="0">
              <a:solidFill>
                <a:schemeClr val="tx1"/>
              </a:solidFill>
            </a:endParaRPr>
          </a:p>
          <a:p>
            <a:pPr marL="457200" indent="-457200">
              <a:buAutoNum type="arabicPeriod"/>
            </a:pPr>
            <a:r>
              <a:rPr lang="en-GB" sz="2400" b="0" dirty="0">
                <a:solidFill>
                  <a:schemeClr val="tx1"/>
                </a:solidFill>
                <a:effectLst>
                  <a:outerShdw blurRad="38100" dist="38100" dir="2700000" algn="tl">
                    <a:srgbClr val="000000">
                      <a:alpha val="43137"/>
                    </a:srgbClr>
                  </a:outerShdw>
                </a:effectLst>
              </a:rPr>
              <a:t>A</a:t>
            </a:r>
            <a:r>
              <a:rPr lang="en-GB" sz="2400" b="0" dirty="0">
                <a:solidFill>
                  <a:srgbClr val="002141"/>
                </a:solidFill>
                <a:effectLst>
                  <a:outerShdw blurRad="38100" dist="38100" dir="2700000" algn="tl">
                    <a:srgbClr val="000000">
                      <a:alpha val="43137"/>
                    </a:srgbClr>
                  </a:outerShdw>
                </a:effectLst>
              </a:rPr>
              <a:t> standard </a:t>
            </a:r>
            <a:r>
              <a:rPr lang="en-GB" sz="2400" b="0" dirty="0">
                <a:solidFill>
                  <a:schemeClr val="tx1"/>
                </a:solidFill>
                <a:effectLst>
                  <a:outerShdw blurRad="38100" dist="38100" dir="2700000" algn="tl">
                    <a:srgbClr val="000000">
                      <a:alpha val="43137"/>
                    </a:srgbClr>
                  </a:outerShdw>
                </a:effectLst>
              </a:rPr>
              <a:t>domestic gas load is capped at gross 65kW</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400" b="0" dirty="0">
              <a:solidFill>
                <a:schemeClr val="tx1"/>
              </a:solidFill>
              <a:effectLst>
                <a:outerShdw blurRad="38100" dist="38100" dir="2700000" algn="tl">
                  <a:srgbClr val="000000">
                    <a:alpha val="43137"/>
                  </a:srgbClr>
                </a:outerShdw>
              </a:effectLst>
            </a:endParaRPr>
          </a:p>
          <a:p>
            <a:pPr marL="365125" marR="0" lvl="0" indent="0" algn="just" defTabSz="914400" rtl="0" eaLnBrk="1" fontAlgn="auto" latinLnBrk="0" hangingPunct="1">
              <a:lnSpc>
                <a:spcPct val="100000"/>
              </a:lnSpc>
              <a:spcBef>
                <a:spcPts val="0"/>
              </a:spcBef>
              <a:spcAft>
                <a:spcPts val="0"/>
              </a:spcAft>
              <a:buClrTx/>
              <a:buSzTx/>
              <a:buFontTx/>
              <a:buNone/>
              <a:tabLst/>
              <a:defRPr/>
            </a:pPr>
            <a:r>
              <a:rPr lang="en-GB" sz="2400" b="0" dirty="0">
                <a:solidFill>
                  <a:schemeClr val="tx1"/>
                </a:solidFill>
                <a:effectLst>
                  <a:outerShdw blurRad="38100" dist="38100" dir="2700000" algn="tl">
                    <a:srgbClr val="000000">
                      <a:alpha val="43137"/>
                    </a:srgbClr>
                  </a:outerShdw>
                </a:effectLst>
              </a:rPr>
              <a:t>However, any existing gas service is likely to have been designed for the demand appropriate to the property type and appliances at the time it was constructed</a:t>
            </a:r>
          </a:p>
          <a:p>
            <a:pPr marL="365125" marR="0" lvl="0" indent="0" algn="l" defTabSz="914400" rtl="0" eaLnBrk="1" fontAlgn="auto" latinLnBrk="0" hangingPunct="1">
              <a:lnSpc>
                <a:spcPct val="100000"/>
              </a:lnSpc>
              <a:spcBef>
                <a:spcPts val="0"/>
              </a:spcBef>
              <a:spcAft>
                <a:spcPts val="0"/>
              </a:spcAft>
              <a:buClrTx/>
              <a:buSzTx/>
              <a:buFontTx/>
              <a:buNone/>
              <a:tabLst/>
              <a:defRPr/>
            </a:pPr>
            <a:endParaRPr lang="en-GB" sz="2400" b="0" dirty="0">
              <a:solidFill>
                <a:schemeClr val="tx1"/>
              </a:solidFill>
              <a:effectLst>
                <a:outerShdw blurRad="38100" dist="38100" dir="2700000" algn="tl">
                  <a:srgbClr val="000000">
                    <a:alpha val="43137"/>
                  </a:srgbClr>
                </a:outerShdw>
              </a:effectLst>
            </a:endParaRPr>
          </a:p>
          <a:p>
            <a:pPr marL="365125" marR="0" lvl="0" indent="0" algn="just" defTabSz="914400" rtl="0" eaLnBrk="1" fontAlgn="auto" latinLnBrk="0" hangingPunct="1">
              <a:lnSpc>
                <a:spcPct val="100000"/>
              </a:lnSpc>
              <a:spcBef>
                <a:spcPts val="0"/>
              </a:spcBef>
              <a:spcAft>
                <a:spcPts val="0"/>
              </a:spcAft>
              <a:buClrTx/>
              <a:buSzTx/>
              <a:buFontTx/>
              <a:buNone/>
              <a:tabLst/>
              <a:defRPr/>
            </a:pPr>
            <a:r>
              <a:rPr lang="en-GB" sz="2400" b="0" dirty="0">
                <a:solidFill>
                  <a:schemeClr val="tx1"/>
                </a:solidFill>
                <a:effectLst>
                  <a:outerShdw blurRad="38100" dist="38100" dir="2700000" algn="tl">
                    <a:srgbClr val="000000">
                      <a:alpha val="43137"/>
                    </a:srgbClr>
                  </a:outerShdw>
                </a:effectLst>
              </a:rPr>
              <a:t>It cannot be assumed that the existing service has been designed for 6 m³/h (65kW)</a:t>
            </a:r>
          </a:p>
          <a:p>
            <a:pPr marL="365125" marR="0" lvl="0" indent="0" algn="just" defTabSz="914400" rtl="0" eaLnBrk="1" fontAlgn="auto" latinLnBrk="0" hangingPunct="1">
              <a:lnSpc>
                <a:spcPct val="100000"/>
              </a:lnSpc>
              <a:spcBef>
                <a:spcPts val="0"/>
              </a:spcBef>
              <a:spcAft>
                <a:spcPts val="0"/>
              </a:spcAft>
              <a:buClrTx/>
              <a:buSzTx/>
              <a:buFontTx/>
              <a:buNone/>
              <a:tabLst/>
              <a:defRPr/>
            </a:pPr>
            <a:endParaRPr lang="en-GB" sz="2400" b="0" dirty="0">
              <a:solidFill>
                <a:schemeClr val="tx1"/>
              </a:solidFill>
              <a:effectLst>
                <a:outerShdw blurRad="38100" dist="38100" dir="2700000" algn="tl">
                  <a:srgbClr val="000000">
                    <a:alpha val="43137"/>
                  </a:srgbClr>
                </a:outerShdw>
              </a:effectLst>
            </a:endParaRPr>
          </a:p>
          <a:p>
            <a:pPr marL="365125" marR="0" lvl="0" indent="0" algn="just" defTabSz="914400" rtl="0" eaLnBrk="1" fontAlgn="auto" latinLnBrk="0" hangingPunct="1">
              <a:lnSpc>
                <a:spcPct val="100000"/>
              </a:lnSpc>
              <a:spcBef>
                <a:spcPts val="0"/>
              </a:spcBef>
              <a:spcAft>
                <a:spcPts val="0"/>
              </a:spcAft>
              <a:buClrTx/>
              <a:buSzTx/>
              <a:buFontTx/>
              <a:buNone/>
              <a:tabLst/>
              <a:defRPr/>
            </a:pPr>
            <a:r>
              <a:rPr lang="en-GB" sz="2400" b="0" dirty="0">
                <a:solidFill>
                  <a:srgbClr val="002141"/>
                </a:solidFill>
                <a:effectLst>
                  <a:outerShdw blurRad="38100" dist="38100" dir="2700000" algn="tl">
                    <a:srgbClr val="000000">
                      <a:alpha val="43137"/>
                    </a:srgbClr>
                  </a:outerShdw>
                </a:effectLst>
              </a:rPr>
              <a:t>Request for larger gas load should be made to the gas supplier/Gas Transporter (contacts from gas users bill)</a:t>
            </a:r>
          </a:p>
        </p:txBody>
      </p:sp>
    </p:spTree>
    <p:extLst>
      <p:ext uri="{BB962C8B-B14F-4D97-AF65-F5344CB8AC3E}">
        <p14:creationId xmlns:p14="http://schemas.microsoft.com/office/powerpoint/2010/main" val="24756739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2647"/>
            <a:ext cx="8229600" cy="868957"/>
          </a:xfrm>
        </p:spPr>
        <p:txBody>
          <a:bodyPr>
            <a:normAutofit/>
          </a:bodyPr>
          <a:lstStyle/>
          <a:p>
            <a:r>
              <a:rPr kumimoji="0" lang="en-GB" sz="3200" b="1" i="0" u="none" strike="noStrike" kern="1200" cap="none" spc="0" normalizeH="0" baseline="0" noProof="0" dirty="0">
                <a:ln>
                  <a:noFill/>
                </a:ln>
                <a:solidFill>
                  <a:srgbClr val="F37421"/>
                </a:solidFill>
                <a:effectLst>
                  <a:outerShdw blurRad="38100" dist="38100" dir="2700000" algn="tl">
                    <a:srgbClr val="000000">
                      <a:alpha val="43137"/>
                    </a:srgbClr>
                  </a:outerShdw>
                </a:effectLst>
                <a:uLnTx/>
                <a:uFillTx/>
                <a:ea typeface="Calibri" panose="020F0502020204030204" pitchFamily="34" charset="0"/>
              </a:rPr>
              <a:t>IGEM/G/13 – Standard Domestic Gas Load</a:t>
            </a:r>
            <a:endParaRPr lang="en-GB" sz="3200" b="1" dirty="0"/>
          </a:p>
        </p:txBody>
      </p:sp>
      <p:sp>
        <p:nvSpPr>
          <p:cNvPr id="3" name="Content Placeholder 2"/>
          <p:cNvSpPr>
            <a:spLocks noGrp="1"/>
          </p:cNvSpPr>
          <p:nvPr>
            <p:ph idx="1"/>
          </p:nvPr>
        </p:nvSpPr>
        <p:spPr>
          <a:xfrm>
            <a:off x="457200" y="1927373"/>
            <a:ext cx="8229600" cy="4525963"/>
          </a:xfrm>
        </p:spPr>
        <p:txBody>
          <a:bodyPr>
            <a:normAutofit lnSpcReduction="10000"/>
          </a:bodyPr>
          <a:lstStyle/>
          <a:p>
            <a:pPr marL="0" indent="0">
              <a:buNone/>
            </a:pPr>
            <a:r>
              <a:rPr lang="en-GB" sz="2400" b="0" dirty="0">
                <a:solidFill>
                  <a:schemeClr val="tx1"/>
                </a:solidFill>
                <a:effectLst>
                  <a:outerShdw blurRad="38100" dist="38100" dir="2700000" algn="tl">
                    <a:srgbClr val="000000">
                      <a:alpha val="43137"/>
                    </a:srgbClr>
                  </a:outerShdw>
                </a:effectLst>
              </a:rPr>
              <a:t>Domestic services and load capacity demand are assessed from IGEM and BSI documents</a:t>
            </a:r>
          </a:p>
          <a:p>
            <a:pPr marL="0" indent="0">
              <a:buNone/>
            </a:pPr>
            <a:endParaRPr lang="en-GB" sz="2400" b="0" dirty="0">
              <a:solidFill>
                <a:schemeClr val="tx1"/>
              </a:solidFill>
              <a:effectLst>
                <a:outerShdw blurRad="38100" dist="38100" dir="2700000" algn="tl">
                  <a:srgbClr val="000000">
                    <a:alpha val="43137"/>
                  </a:srgbClr>
                </a:outerShdw>
              </a:effectLst>
            </a:endParaRPr>
          </a:p>
          <a:p>
            <a:pPr marL="0" indent="0">
              <a:buNone/>
            </a:pPr>
            <a:r>
              <a:rPr lang="en-GB" sz="2400" b="0" dirty="0">
                <a:solidFill>
                  <a:schemeClr val="tx1"/>
                </a:solidFill>
                <a:effectLst>
                  <a:outerShdw blurRad="38100" dist="38100" dir="2700000" algn="tl">
                    <a:srgbClr val="000000">
                      <a:alpha val="43137"/>
                    </a:srgbClr>
                  </a:outerShdw>
                </a:effectLst>
              </a:rPr>
              <a:t>Some installations will have the  service capacity labelled on the ECV</a:t>
            </a:r>
          </a:p>
          <a:p>
            <a:pPr marL="0" indent="0">
              <a:buNone/>
            </a:pPr>
            <a:endParaRPr lang="en-GB" sz="2400" b="0" dirty="0">
              <a:solidFill>
                <a:schemeClr val="tx1"/>
              </a:solidFill>
              <a:effectLst>
                <a:outerShdw blurRad="38100" dist="38100" dir="2700000" algn="tl">
                  <a:srgbClr val="000000">
                    <a:alpha val="43137"/>
                  </a:srgbClr>
                </a:outerShdw>
              </a:effectLst>
            </a:endParaRPr>
          </a:p>
          <a:p>
            <a:pPr marL="0" indent="0">
              <a:buNone/>
            </a:pPr>
            <a:r>
              <a:rPr lang="en-GB" sz="2400" b="0" dirty="0">
                <a:solidFill>
                  <a:schemeClr val="tx1"/>
                </a:solidFill>
                <a:effectLst>
                  <a:outerShdw blurRad="38100" dist="38100" dir="2700000" algn="tl">
                    <a:srgbClr val="000000">
                      <a:alpha val="43137"/>
                    </a:srgbClr>
                  </a:outerShdw>
                </a:effectLst>
              </a:rPr>
              <a:t>However RGE’s need to make assessments and judgements on capacity and pressures before starting the process of advising gas users on new appliances</a:t>
            </a:r>
          </a:p>
          <a:p>
            <a:pPr marL="0" indent="0">
              <a:buNone/>
            </a:pPr>
            <a:endParaRPr lang="en-GB" sz="2400" b="0" dirty="0">
              <a:solidFill>
                <a:schemeClr val="tx1"/>
              </a:solidFill>
              <a:effectLst>
                <a:outerShdw blurRad="38100" dist="38100" dir="2700000" algn="tl">
                  <a:srgbClr val="000000">
                    <a:alpha val="43137"/>
                  </a:srgbClr>
                </a:outerShdw>
              </a:effectLst>
            </a:endParaRPr>
          </a:p>
          <a:p>
            <a:pPr marL="0" indent="0">
              <a:buNone/>
            </a:pPr>
            <a:r>
              <a:rPr lang="en-GB" sz="2400" b="0" dirty="0">
                <a:solidFill>
                  <a:schemeClr val="tx1"/>
                </a:solidFill>
                <a:effectLst>
                  <a:outerShdw blurRad="38100" dist="38100" dir="2700000" algn="tl">
                    <a:srgbClr val="000000">
                      <a:alpha val="43137"/>
                    </a:srgbClr>
                  </a:outerShdw>
                </a:effectLst>
              </a:rPr>
              <a:t>Where there are valid concerns the following procedure should be used:</a:t>
            </a:r>
          </a:p>
        </p:txBody>
      </p:sp>
    </p:spTree>
    <p:extLst>
      <p:ext uri="{BB962C8B-B14F-4D97-AF65-F5344CB8AC3E}">
        <p14:creationId xmlns:p14="http://schemas.microsoft.com/office/powerpoint/2010/main" val="39082027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C37AE-DE70-BCA3-5C07-40A9D07D7EC2}"/>
              </a:ext>
            </a:extLst>
          </p:cNvPr>
          <p:cNvSpPr>
            <a:spLocks noGrp="1"/>
          </p:cNvSpPr>
          <p:nvPr>
            <p:ph type="title"/>
          </p:nvPr>
        </p:nvSpPr>
        <p:spPr/>
        <p:txBody>
          <a:bodyPr>
            <a:normAutofit/>
          </a:bodyPr>
          <a:lstStyle/>
          <a:p>
            <a:r>
              <a:rPr lang="en-GB" sz="3200" b="1" dirty="0">
                <a:solidFill>
                  <a:srgbClr val="F37421"/>
                </a:solidFill>
                <a:effectLst>
                  <a:outerShdw blurRad="38100" dist="38100" dir="2700000" algn="tl">
                    <a:srgbClr val="000000">
                      <a:alpha val="43137"/>
                    </a:srgbClr>
                  </a:outerShdw>
                </a:effectLst>
              </a:rPr>
              <a:t>GT1 Process - </a:t>
            </a:r>
            <a:r>
              <a:rPr lang="en-GB" sz="3200" b="1" dirty="0">
                <a:solidFill>
                  <a:srgbClr val="F37421"/>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Establishing the gas supply capacity of a domestic premises</a:t>
            </a:r>
            <a:endParaRPr lang="en-GB" sz="3200" b="1" dirty="0">
              <a:solidFill>
                <a:srgbClr val="F37421"/>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F70D4BBC-66DD-FD15-34E7-830ABD382400}"/>
              </a:ext>
            </a:extLst>
          </p:cNvPr>
          <p:cNvSpPr>
            <a:spLocks noGrp="1"/>
          </p:cNvSpPr>
          <p:nvPr>
            <p:ph idx="1"/>
          </p:nvPr>
        </p:nvSpPr>
        <p:spPr>
          <a:xfrm>
            <a:off x="323528" y="1921693"/>
            <a:ext cx="8568952" cy="4387627"/>
          </a:xfrm>
        </p:spPr>
        <p:txBody>
          <a:bodyPr>
            <a:normAutofit fontScale="85000" lnSpcReduction="20000"/>
          </a:bodyPr>
          <a:lstStyle/>
          <a:p>
            <a:pPr marL="0" indent="0" algn="just">
              <a:lnSpc>
                <a:spcPct val="107000"/>
              </a:lnSpc>
              <a:spcAft>
                <a:spcPts val="800"/>
              </a:spcAft>
              <a:buNone/>
              <a:tabLst>
                <a:tab pos="2286000" algn="l"/>
                <a:tab pos="2730500" algn="l"/>
              </a:tabLst>
            </a:pPr>
            <a:r>
              <a:rPr lang="en-GB" sz="2800" b="0" dirty="0">
                <a:solidFill>
                  <a:srgbClr val="002141"/>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In order to confirm the supply capacity an application can be made to the gas supply company (Gas Transporter), who will usually be Cadent, NGN, SGN or WWU. There are independent gas transporters so the customer can check through their gas supplier who the GT is</a:t>
            </a:r>
            <a:endParaRPr lang="en-GB" sz="2800" b="0" dirty="0">
              <a:solidFill>
                <a:srgbClr val="002141"/>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endParaRPr>
          </a:p>
          <a:p>
            <a:pPr marL="0" indent="0" algn="just">
              <a:lnSpc>
                <a:spcPct val="107000"/>
              </a:lnSpc>
              <a:spcAft>
                <a:spcPts val="800"/>
              </a:spcAft>
              <a:buNone/>
              <a:tabLst>
                <a:tab pos="2286000" algn="l"/>
                <a:tab pos="2730500" algn="l"/>
              </a:tabLst>
            </a:pPr>
            <a:r>
              <a:rPr lang="en-GB" sz="2800" b="0" dirty="0">
                <a:solidFill>
                  <a:srgbClr val="002141"/>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Refer to GDN/PM/GT/1 Management procedure for requesting gas service pipe pressures and capacity information</a:t>
            </a:r>
            <a:endParaRPr lang="en-GB" sz="2800" b="0" dirty="0">
              <a:solidFill>
                <a:srgbClr val="002141"/>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endParaRPr>
          </a:p>
          <a:p>
            <a:pPr marL="0" indent="0" algn="just">
              <a:lnSpc>
                <a:spcPct val="107000"/>
              </a:lnSpc>
              <a:spcAft>
                <a:spcPts val="800"/>
              </a:spcAft>
              <a:buNone/>
              <a:tabLst>
                <a:tab pos="2286000" algn="l"/>
                <a:tab pos="2730500" algn="l"/>
              </a:tabLst>
            </a:pPr>
            <a:r>
              <a:rPr lang="en-GB" sz="2800" b="0" dirty="0">
                <a:solidFill>
                  <a:srgbClr val="002141"/>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The relevant forms can be accessed with the following link:</a:t>
            </a:r>
            <a:endParaRPr lang="en-GB" sz="2800" b="0" dirty="0">
              <a:solidFill>
                <a:srgbClr val="002141"/>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endParaRPr>
          </a:p>
          <a:p>
            <a:pPr marL="0" indent="0" algn="just">
              <a:lnSpc>
                <a:spcPct val="107000"/>
              </a:lnSpc>
              <a:spcAft>
                <a:spcPts val="800"/>
              </a:spcAft>
              <a:buNone/>
              <a:tabLst>
                <a:tab pos="2286000" algn="l"/>
                <a:tab pos="2730500" algn="l"/>
              </a:tabLst>
            </a:pPr>
            <a:r>
              <a:rPr lang="en-GB" sz="2800" b="0" u="sng" dirty="0">
                <a:solidFill>
                  <a:srgbClr val="0000FF"/>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xmlns="" val="tx"/>
                    </a:ext>
                  </a:extLst>
                </a:hlinkClick>
              </a:rPr>
              <a:t>http://www.energynetworks.org/gas/regulation/gtp-documents.html</a:t>
            </a:r>
            <a:endParaRPr lang="en-GB" sz="2800" b="0" dirty="0">
              <a:effectLst>
                <a:outerShdw blurRad="38100" dist="38100" dir="2700000" algn="tl">
                  <a:srgbClr val="000000">
                    <a:alpha val="43137"/>
                  </a:srgbClr>
                </a:outerShdw>
              </a:effectLst>
              <a:ea typeface="Calibri" panose="020F0502020204030204" pitchFamily="34" charset="0"/>
              <a:cs typeface="Times New Roman" panose="02020603050405020304" pitchFamily="18" charset="0"/>
            </a:endParaRPr>
          </a:p>
          <a:p>
            <a:pPr marL="0" indent="0" algn="just">
              <a:lnSpc>
                <a:spcPct val="107000"/>
              </a:lnSpc>
              <a:spcAft>
                <a:spcPts val="800"/>
              </a:spcAft>
              <a:buNone/>
              <a:tabLst>
                <a:tab pos="2286000" algn="l"/>
                <a:tab pos="2730500" algn="l"/>
              </a:tabLst>
            </a:pPr>
            <a:r>
              <a:rPr lang="en-GB" sz="2600" b="0" u="none" strike="noStrike" dirty="0">
                <a:solidFill>
                  <a:srgbClr val="0000FF"/>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 </a:t>
            </a:r>
            <a:endParaRPr lang="en-GB" sz="2600" b="0" dirty="0">
              <a:effectLst>
                <a:outerShdw blurRad="38100" dist="38100" dir="2700000" algn="tl">
                  <a:srgbClr val="000000">
                    <a:alpha val="43137"/>
                  </a:srgbClr>
                </a:outerShdw>
              </a:effectLst>
              <a:ea typeface="Calibri" panose="020F0502020204030204" pitchFamily="34" charset="0"/>
              <a:cs typeface="Times New Roman" panose="02020603050405020304" pitchFamily="18" charset="0"/>
            </a:endParaRPr>
          </a:p>
          <a:p>
            <a:pPr marL="0" indent="0">
              <a:buNone/>
            </a:pPr>
            <a:endParaRPr lang="en-GB" dirty="0"/>
          </a:p>
        </p:txBody>
      </p:sp>
    </p:spTree>
    <p:extLst>
      <p:ext uri="{BB962C8B-B14F-4D97-AF65-F5344CB8AC3E}">
        <p14:creationId xmlns:p14="http://schemas.microsoft.com/office/powerpoint/2010/main" val="9644040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6EF13-9FA2-B188-DCB8-F65D8777F280}"/>
              </a:ext>
            </a:extLst>
          </p:cNvPr>
          <p:cNvSpPr>
            <a:spLocks noGrp="1"/>
          </p:cNvSpPr>
          <p:nvPr>
            <p:ph type="title"/>
          </p:nvPr>
        </p:nvSpPr>
        <p:spPr/>
        <p:txBody>
          <a:bodyPr/>
          <a:lstStyle/>
          <a:p>
            <a:r>
              <a:rPr kumimoji="0" lang="en-GB" sz="3200" b="1" i="0" u="none" strike="noStrike" kern="1200" cap="none" spc="0" normalizeH="0" baseline="0" noProof="0" dirty="0">
                <a:ln>
                  <a:noFill/>
                </a:ln>
                <a:solidFill>
                  <a:srgbClr val="F37421"/>
                </a:solidFill>
                <a:effectLst>
                  <a:outerShdw blurRad="38100" dist="38100" dir="2700000" algn="tl">
                    <a:srgbClr val="000000">
                      <a:alpha val="43137"/>
                    </a:srgbClr>
                  </a:outerShdw>
                </a:effectLst>
                <a:uLnTx/>
                <a:uFillTx/>
                <a:latin typeface="DIN-Black"/>
                <a:ea typeface="+mj-ea"/>
              </a:rPr>
              <a:t>GT1 Process - </a:t>
            </a:r>
            <a:r>
              <a:rPr kumimoji="0" lang="en-GB" sz="3200" b="1" i="0" u="none" strike="noStrike" kern="1200" cap="none" spc="0" normalizeH="0" baseline="0" noProof="0" dirty="0">
                <a:ln>
                  <a:noFill/>
                </a:ln>
                <a:solidFill>
                  <a:srgbClr val="F37421"/>
                </a:solidFill>
                <a:effectLst>
                  <a:outerShdw blurRad="38100" dist="38100" dir="2700000" algn="tl">
                    <a:srgbClr val="000000">
                      <a:alpha val="43137"/>
                    </a:srgbClr>
                  </a:outerShdw>
                </a:effectLst>
                <a:uLnTx/>
                <a:uFillTx/>
                <a:ea typeface="Times New Roman" panose="02020603050405020304" pitchFamily="18" charset="0"/>
                <a:cs typeface="Times New Roman" panose="02020603050405020304" pitchFamily="18" charset="0"/>
              </a:rPr>
              <a:t>Establishing the gas supply capacity of a domestic premises</a:t>
            </a:r>
            <a:endParaRPr lang="en-GB" b="1" dirty="0">
              <a:solidFill>
                <a:srgbClr val="F37421"/>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D672079D-727E-0DBC-6908-9BFC54E22C6A}"/>
              </a:ext>
            </a:extLst>
          </p:cNvPr>
          <p:cNvSpPr>
            <a:spLocks noGrp="1"/>
          </p:cNvSpPr>
          <p:nvPr>
            <p:ph idx="1"/>
          </p:nvPr>
        </p:nvSpPr>
        <p:spPr>
          <a:xfrm>
            <a:off x="457200" y="1844824"/>
            <a:ext cx="8229600" cy="4525963"/>
          </a:xfrm>
        </p:spPr>
        <p:txBody>
          <a:bodyPr>
            <a:normAutofit/>
          </a:bodyPr>
          <a:lstStyle/>
          <a:p>
            <a:pPr marL="0" indent="0" algn="just">
              <a:lnSpc>
                <a:spcPct val="107000"/>
              </a:lnSpc>
              <a:spcAft>
                <a:spcPts val="800"/>
              </a:spcAft>
              <a:buNone/>
              <a:tabLst>
                <a:tab pos="2286000" algn="l"/>
                <a:tab pos="2730500" algn="l"/>
              </a:tabLst>
            </a:pPr>
            <a:r>
              <a:rPr lang="en-GB" sz="2400" b="0" dirty="0">
                <a:solidFill>
                  <a:srgbClr val="002141"/>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This link takes you to the ENA website</a:t>
            </a:r>
            <a:endParaRPr lang="en-GB" sz="2400" b="0" dirty="0">
              <a:solidFill>
                <a:srgbClr val="002141"/>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en-GB" sz="2400" b="0" dirty="0">
                <a:solidFill>
                  <a:srgbClr val="002141"/>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Find the Resource Library and search for GT1 Application, which will offer a download of a document </a:t>
            </a:r>
            <a:r>
              <a:rPr kumimoji="0" lang="en-GB" sz="2400" b="0" i="1" u="none" strike="noStrike" kern="1200" cap="none" spc="0" normalizeH="0" baseline="0" noProof="0" dirty="0">
                <a:ln>
                  <a:noFill/>
                </a:ln>
                <a:solidFill>
                  <a:srgbClr val="002141"/>
                </a:solidFill>
                <a:effectLst>
                  <a:outerShdw blurRad="38100" dist="38100" dir="2700000" algn="tl">
                    <a:srgbClr val="000000">
                      <a:alpha val="43137"/>
                    </a:srgbClr>
                  </a:outerShdw>
                </a:effectLst>
                <a:uLnTx/>
                <a:uFillTx/>
                <a:latin typeface="DIN-Bold"/>
                <a:ea typeface="Times New Roman" panose="02020603050405020304" pitchFamily="18" charset="0"/>
                <a:cs typeface="Times New Roman" panose="02020603050405020304" pitchFamily="18" charset="0"/>
              </a:rPr>
              <a:t>ENA GT1 form </a:t>
            </a:r>
            <a:r>
              <a:rPr lang="en-GB" sz="2400" b="0" dirty="0">
                <a:solidFill>
                  <a:srgbClr val="002141"/>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entitled:</a:t>
            </a:r>
            <a:endParaRPr lang="en-GB" sz="2400" b="0" dirty="0">
              <a:solidFill>
                <a:srgbClr val="002141"/>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en-GB" sz="2400" b="0" dirty="0">
                <a:solidFill>
                  <a:srgbClr val="002141"/>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“Standard form for requesting information on pressure and capacity”</a:t>
            </a:r>
          </a:p>
          <a:p>
            <a:pPr marL="0" indent="0" algn="just">
              <a:buNone/>
            </a:pPr>
            <a:r>
              <a:rPr lang="en-GB" sz="2400" b="0" dirty="0">
                <a:solidFill>
                  <a:srgbClr val="002141"/>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Complete the form and then apply to the relevant GT which will be Cadent, WWU, NGN or SGN.  If the property is served by an Independent GT such as GTC then the application needs to be made to them</a:t>
            </a:r>
            <a:endParaRPr lang="en-GB" sz="2400" b="0" dirty="0">
              <a:solidFill>
                <a:srgbClr val="002141"/>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endParaRPr>
          </a:p>
          <a:p>
            <a:pPr marL="0" indent="0">
              <a:buNone/>
            </a:pPr>
            <a:endParaRPr lang="en-GB" dirty="0"/>
          </a:p>
        </p:txBody>
      </p:sp>
    </p:spTree>
    <p:extLst>
      <p:ext uri="{BB962C8B-B14F-4D97-AF65-F5344CB8AC3E}">
        <p14:creationId xmlns:p14="http://schemas.microsoft.com/office/powerpoint/2010/main" val="114715346"/>
      </p:ext>
    </p:extLst>
  </p:cSld>
  <p:clrMapOvr>
    <a:masterClrMapping/>
  </p:clrMapOvr>
</p:sld>
</file>

<file path=ppt/theme/theme1.xml><?xml version="1.0" encoding="utf-8"?>
<a:theme xmlns:a="http://schemas.openxmlformats.org/drawingml/2006/main" name="IGEM Master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IGEM Master_Template</Template>
  <TotalTime>310</TotalTime>
  <Words>6652</Words>
  <Application>Microsoft Office PowerPoint</Application>
  <PresentationFormat>On-screen Show (4:3)</PresentationFormat>
  <Paragraphs>629</Paragraphs>
  <Slides>53</Slides>
  <Notes>53</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53</vt:i4>
      </vt:variant>
    </vt:vector>
  </HeadingPairs>
  <TitlesOfParts>
    <vt:vector size="67" baseType="lpstr">
      <vt:lpstr>Arial</vt:lpstr>
      <vt:lpstr>Calibri</vt:lpstr>
      <vt:lpstr>DIN-Black</vt:lpstr>
      <vt:lpstr>DIN-Bold</vt:lpstr>
      <vt:lpstr>DIN-Light</vt:lpstr>
      <vt:lpstr>DIN-Regular</vt:lpstr>
      <vt:lpstr>Frutiger-Roman</vt:lpstr>
      <vt:lpstr>Symbol</vt:lpstr>
      <vt:lpstr>Tahoma</vt:lpstr>
      <vt:lpstr>Times New Roman</vt:lpstr>
      <vt:lpstr>Verdana</vt:lpstr>
      <vt:lpstr>IGEM Master_Template</vt:lpstr>
      <vt:lpstr>Custom Design</vt:lpstr>
      <vt:lpstr>1_Custom Design</vt:lpstr>
      <vt:lpstr>PowerPoint Presentation</vt:lpstr>
      <vt:lpstr>IGEM/G/13</vt:lpstr>
      <vt:lpstr>LP Supply Pressure Working Group Background</vt:lpstr>
      <vt:lpstr>LP Supply Pressure Working Group Industry Agreements</vt:lpstr>
      <vt:lpstr>IGEM/G/13 </vt:lpstr>
      <vt:lpstr>IGEM/G/13 – Standard Domestic Gas Load</vt:lpstr>
      <vt:lpstr>IGEM/G/13 – Standard Domestic Gas Load</vt:lpstr>
      <vt:lpstr>GT1 Process - Establishing the gas supply capacity of a domestic premises</vt:lpstr>
      <vt:lpstr>GT1 Process - Establishing the gas supply capacity of a domestic premises</vt:lpstr>
      <vt:lpstr>IGEM/G/13</vt:lpstr>
      <vt:lpstr>IGEM/G/13 – Gas Installation Test Point</vt:lpstr>
      <vt:lpstr>IGEM/G/13 – Gas Installation Test Point</vt:lpstr>
      <vt:lpstr>IGEM/G/13</vt:lpstr>
      <vt:lpstr>IGEM/G/13</vt:lpstr>
      <vt:lpstr>IGEM/G/13 – Pre-Installation</vt:lpstr>
      <vt:lpstr>IGEM/G/13 – Pre-Installation</vt:lpstr>
      <vt:lpstr>IGEM/G/13 – High Operating Load</vt:lpstr>
      <vt:lpstr>IGEM/G/13</vt:lpstr>
      <vt:lpstr>IGEM/G/13 - Commissioning</vt:lpstr>
      <vt:lpstr>IGEM/G/13 – Maximum Appliance Load</vt:lpstr>
      <vt:lpstr>IGEM/G/13</vt:lpstr>
      <vt:lpstr>IGEM/G/13 – Post Commissioning</vt:lpstr>
      <vt:lpstr>IGEM/G/13 – High Operating Load</vt:lpstr>
      <vt:lpstr>IGEM/G/13</vt:lpstr>
      <vt:lpstr>IGEM/G/13 – Responding to Reports of Poor Pressure</vt:lpstr>
      <vt:lpstr>IGEM/G/13</vt:lpstr>
      <vt:lpstr>IGEM/G/13 - Methodology for reporting low pressure supply </vt:lpstr>
      <vt:lpstr>IGEM/G/13 - Methodology for reporting low pressure supply </vt:lpstr>
      <vt:lpstr>IGEM/G/13 – Reporting Low Pressure</vt:lpstr>
      <vt:lpstr>IGEM/G/13 - Reporting Low Pressure process </vt:lpstr>
      <vt:lpstr>IGEM/G/13 - Reporting Low Pressure process</vt:lpstr>
      <vt:lpstr>IGEM/G/13 - Reporting Low Pressure process</vt:lpstr>
      <vt:lpstr>IGEM/G/13 - Reporting Low Pressure process</vt:lpstr>
      <vt:lpstr>IGEM/G/13 - Reporting Low Pressure process</vt:lpstr>
      <vt:lpstr>IGEM/G/13</vt:lpstr>
      <vt:lpstr>IGEM/G/13 – Joint Investigation</vt:lpstr>
      <vt:lpstr>IGEM/G/13 – Joint Investigation</vt:lpstr>
      <vt:lpstr>IGEM/G/13 – Joint Investigation</vt:lpstr>
      <vt:lpstr>IGEM/G/13 – Joint Investigation</vt:lpstr>
      <vt:lpstr>IGEM/G/13 – Joint Investigation</vt:lpstr>
      <vt:lpstr>IGEM/G/13 – Joint Investigation</vt:lpstr>
      <vt:lpstr>IGEM/G/13 – Joint Investigation</vt:lpstr>
      <vt:lpstr>PowerPoint Presentation</vt:lpstr>
      <vt:lpstr>Note 1: The pressure loss across the meter is not to exceed 4 mbar, nor pipework between meter outlet and appliance exceed 1 mbar.  Note 2: If the working pressure at the outlet of the meter is below 18.5 mbar check the working pressure at the outlet of the ECV to determine that it is within the performance parameters published by the GTs (see Table 1).   On Domestic installations and small Industrial and Commercial installations it may be necessary to insert a fitting incorporating a test nipple between the ECV and the semi rigid connection on the meter installation.    </vt:lpstr>
      <vt:lpstr>   Note 3: If the working pressure at the ECV is above 25 mbar and the meter installation outlet pressure is less than 18.5 mbar, attempt to adjust the meter regulator.   For installations covered by Policy Exchange Meter Service (PEMS) attempt is to be made to adjust the meter regulator.   If the inlet pressure is below 25 mbar, adjusting the meter regulator could result in the consumer being subjected to an excessive pressure in the future.    Note 4: If the working pressure at the ECV is above 25 mbar, and the outlet to the meter installation is below 18.5 mbar (following appropriate adjustment) then the meter installation is at fault.    For installations covered by PEMS, the meter installation components are to be replaced as appropriate, for other installations the MEM is to be contacted.    </vt:lpstr>
      <vt:lpstr>Note 5: Where the pressure at the ECV outlet is between 19 mbar and 21.5 mbar, further investigation may be required by the GT. This would be dealt with on a case-by-case basis.    Contact may be necessary with the Network operator, which is not always the same company that employs the ESP, e.g., Independent Gas Transporters (IGTs).   Note 6: Where the pressure at the ECV outlet is less than 19 mbar, further investigation may be required by the GT. This would be dealt with on a case-by-case basis.  .    </vt:lpstr>
      <vt:lpstr>IGEM/G/13</vt:lpstr>
      <vt:lpstr>IGEM/G/13 – ESP Further Actions</vt:lpstr>
      <vt:lpstr>IGEM/G/13 – ESP Further Actions</vt:lpstr>
      <vt:lpstr>IGEM/G/13 – ESP Further Actions</vt:lpstr>
      <vt:lpstr>IGEM/G/13 – ESP Further Actions</vt:lpstr>
      <vt:lpstr>IGEM/G/13 – ESP Further Actions</vt:lpstr>
      <vt:lpstr>IGEM/G/13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simon</dc:creator>
  <cp:lastModifiedBy>Charlotte Moncur</cp:lastModifiedBy>
  <cp:revision>354</cp:revision>
  <cp:lastPrinted>2020-03-05T15:22:27Z</cp:lastPrinted>
  <dcterms:created xsi:type="dcterms:W3CDTF">2017-02-15T14:28:25Z</dcterms:created>
  <dcterms:modified xsi:type="dcterms:W3CDTF">2022-12-01T09:05:23Z</dcterms:modified>
</cp:coreProperties>
</file>